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1" r:id="rId5"/>
    <p:sldId id="262" r:id="rId6"/>
    <p:sldId id="263" r:id="rId7"/>
    <p:sldId id="264" r:id="rId8"/>
    <p:sldId id="265" r:id="rId9"/>
    <p:sldId id="266" r:id="rId10"/>
    <p:sldId id="268" r:id="rId11"/>
    <p:sldId id="269" r:id="rId12"/>
    <p:sldId id="270" r:id="rId13"/>
    <p:sldId id="271" r:id="rId14"/>
    <p:sldId id="272" r:id="rId15"/>
    <p:sldId id="273"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74" r:id="rId33"/>
    <p:sldId id="292" r:id="rId34"/>
    <p:sldId id="293" r:id="rId35"/>
    <p:sldId id="291" r:id="rId36"/>
    <p:sldId id="294" r:id="rId37"/>
    <p:sldId id="267" r:id="rId38"/>
    <p:sldId id="258"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5" autoAdjust="0"/>
    <p:restoredTop sz="94660"/>
  </p:normalViewPr>
  <p:slideViewPr>
    <p:cSldViewPr snapToGrid="0">
      <p:cViewPr>
        <p:scale>
          <a:sx n="85" d="100"/>
          <a:sy n="85" d="100"/>
        </p:scale>
        <p:origin x="48" y="2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53000">
              <a:srgbClr val="7F90A7"/>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A120F-2E2E-4DD8-A46C-4D82050A569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A85C4F0-C346-4ECD-A58F-E5D0B66E9B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04494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47F5B-3DB9-4410-87B0-D51B99498B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5B8E7F-F7A8-42CD-8E1C-31777CA049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8927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35578-ED95-42AC-B25E-289DE47E6C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0191CD-FAA2-441D-90B9-2D3304E566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504133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FE868-488B-46A1-9F5E-DDD7BABDA2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3299F4-B8AE-44D1-BEE1-393BF7A78C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6C1612-A506-4700-8617-02DA244F3A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2752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D5F74-0451-4A48-9604-1ED9C4A320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71FC9A-724B-40EC-B29D-CE0157F2B2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2A7CDA-C498-43FD-89F9-9ABF3FE803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11F2AB-BD46-4F3F-8AC8-2AFF27A01E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79DC3F-585A-492C-A9BB-65867FD5F4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95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51ADD-B849-45C0-9AB8-6AEBF6BD700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03109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8317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E0790-0767-41E9-9111-6FC4D9FE89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CF26E5-A6A0-4E1B-A8B1-6A2E9500CA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6EB8B2-A32F-4033-B391-5C0FC2944C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015975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5AD07-C192-4D0E-9970-187D9DEECC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CE5304D-8FDC-47FE-A53A-CB1403506C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E4A6A3E-3C11-43C6-80DB-2B39233C95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531400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29742-2D76-498E-AA90-1C3ED3F16C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6087427-75FF-490C-9486-199112C569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7917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9131B2-C4B9-4A35-8E4B-C09F3B1181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B1B959F-0249-4EFC-9D12-18F3E742DD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6516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extBox 1"/>
          <p:cNvSpPr txBox="1"/>
          <p:nvPr userDrawn="1"/>
        </p:nvSpPr>
        <p:spPr>
          <a:xfrm>
            <a:off x="203201" y="6477001"/>
            <a:ext cx="1051891" cy="246221"/>
          </a:xfrm>
          <a:prstGeom prst="rect">
            <a:avLst/>
          </a:prstGeom>
          <a:noFill/>
        </p:spPr>
        <p:txBody>
          <a:bodyPr wrap="none" rtlCol="0">
            <a:spAutoFit/>
          </a:bodyPr>
          <a:lstStyle/>
          <a:p>
            <a:r>
              <a:rPr lang="en-US" sz="1000" dirty="0"/>
              <a:t>Copyrights apply</a:t>
            </a:r>
          </a:p>
        </p:txBody>
      </p:sp>
    </p:spTree>
    <p:extLst>
      <p:ext uri="{BB962C8B-B14F-4D97-AF65-F5344CB8AC3E}">
        <p14:creationId xmlns:p14="http://schemas.microsoft.com/office/powerpoint/2010/main" val="3333007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44000">
              <a:srgbClr val="7F90A7"/>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C400D6-9F2E-4CED-A61E-5254B2459D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D638DE1-20AE-4B32-BED1-9677A6D535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795E9977-2DA8-47C0-AA13-9CA5A378CED3}"/>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7960365" y="5628014"/>
            <a:ext cx="872255" cy="872255"/>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523498B7-9A18-31DB-9E1F-F4957F0F9475}"/>
              </a:ext>
            </a:extLst>
          </p:cNvPr>
          <p:cNvPicPr>
            <a:picLocks noChangeAspect="1"/>
          </p:cNvPicPr>
          <p:nvPr/>
        </p:nvPicPr>
        <p:blipFill rotWithShape="1">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l="22319"/>
          <a:stretch/>
        </p:blipFill>
        <p:spPr>
          <a:xfrm>
            <a:off x="8832620" y="5479822"/>
            <a:ext cx="3074315" cy="1168640"/>
          </a:xfrm>
          <a:prstGeom prst="rect">
            <a:avLst/>
          </a:prstGeom>
        </p:spPr>
      </p:pic>
    </p:spTree>
    <p:extLst>
      <p:ext uri="{BB962C8B-B14F-4D97-AF65-F5344CB8AC3E}">
        <p14:creationId xmlns:p14="http://schemas.microsoft.com/office/powerpoint/2010/main" val="10698363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mailto:hbrown@usetinc.org" TargetMode="External"/><Relationship Id="rId2" Type="http://schemas.openxmlformats.org/officeDocument/2006/relationships/image" Target="../media/image13.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E9CCA-9F07-66A0-557E-5A11F6A90519}"/>
              </a:ext>
            </a:extLst>
          </p:cNvPr>
          <p:cNvSpPr>
            <a:spLocks noGrp="1"/>
          </p:cNvSpPr>
          <p:nvPr>
            <p:ph type="ctrTitle"/>
          </p:nvPr>
        </p:nvSpPr>
        <p:spPr>
          <a:xfrm>
            <a:off x="1524000" y="292110"/>
            <a:ext cx="9144000" cy="2387600"/>
          </a:xfrm>
        </p:spPr>
        <p:txBody>
          <a:bodyPr/>
          <a:lstStyle/>
          <a:p>
            <a:r>
              <a:rPr lang="en-US" dirty="0"/>
              <a:t>Streptococcal Pharyngitis and Complications</a:t>
            </a:r>
          </a:p>
        </p:txBody>
      </p:sp>
      <p:sp>
        <p:nvSpPr>
          <p:cNvPr id="3" name="Subtitle 2">
            <a:extLst>
              <a:ext uri="{FF2B5EF4-FFF2-40B4-BE49-F238E27FC236}">
                <a16:creationId xmlns:a16="http://schemas.microsoft.com/office/drawing/2014/main" id="{46DE6CFD-8360-EDA8-3530-0ECAC4D01CCD}"/>
              </a:ext>
            </a:extLst>
          </p:cNvPr>
          <p:cNvSpPr>
            <a:spLocks noGrp="1"/>
          </p:cNvSpPr>
          <p:nvPr>
            <p:ph type="subTitle" idx="1"/>
          </p:nvPr>
        </p:nvSpPr>
        <p:spPr>
          <a:xfrm>
            <a:off x="1524000" y="3567843"/>
            <a:ext cx="9144000" cy="2008313"/>
          </a:xfrm>
        </p:spPr>
        <p:txBody>
          <a:bodyPr>
            <a:normAutofit/>
          </a:bodyPr>
          <a:lstStyle/>
          <a:p>
            <a:r>
              <a:rPr lang="en-US" dirty="0"/>
              <a:t>Harry J Brown, MD</a:t>
            </a:r>
          </a:p>
          <a:p>
            <a:r>
              <a:rPr lang="en-US" dirty="0"/>
              <a:t>Medical Epidemiologist</a:t>
            </a:r>
          </a:p>
          <a:p>
            <a:r>
              <a:rPr lang="en-US" dirty="0"/>
              <a:t>United South and Eastern Tribes, Inc. – Tribal Epidemiology Center</a:t>
            </a:r>
          </a:p>
          <a:p>
            <a:r>
              <a:rPr lang="en-US" dirty="0"/>
              <a:t>January 20, 2023</a:t>
            </a:r>
          </a:p>
          <a:p>
            <a:endParaRPr lang="en-US" dirty="0"/>
          </a:p>
        </p:txBody>
      </p:sp>
    </p:spTree>
    <p:extLst>
      <p:ext uri="{BB962C8B-B14F-4D97-AF65-F5344CB8AC3E}">
        <p14:creationId xmlns:p14="http://schemas.microsoft.com/office/powerpoint/2010/main" val="34836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2166A-D3BD-B223-85A8-1FFAC7D0E19E}"/>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7017DB15-6AC9-43C5-AE82-380B727254B9}"/>
              </a:ext>
            </a:extLst>
          </p:cNvPr>
          <p:cNvSpPr>
            <a:spLocks noGrp="1"/>
          </p:cNvSpPr>
          <p:nvPr>
            <p:ph idx="1"/>
          </p:nvPr>
        </p:nvSpPr>
        <p:spPr/>
        <p:txBody>
          <a:bodyPr/>
          <a:lstStyle/>
          <a:p>
            <a:r>
              <a:rPr lang="en-US" dirty="0"/>
              <a:t>Differential Diagnosis of Sore Throat</a:t>
            </a:r>
          </a:p>
          <a:p>
            <a:r>
              <a:rPr lang="en-US" dirty="0"/>
              <a:t>Group A Streptococcus – microbiology, epidemiology</a:t>
            </a:r>
          </a:p>
          <a:p>
            <a:r>
              <a:rPr lang="en-US" dirty="0"/>
              <a:t>Streptococcal Pharyngitis </a:t>
            </a:r>
          </a:p>
          <a:p>
            <a:pPr lvl="1"/>
            <a:r>
              <a:rPr lang="en-US" dirty="0"/>
              <a:t>Clinical features</a:t>
            </a:r>
          </a:p>
          <a:p>
            <a:pPr lvl="1"/>
            <a:r>
              <a:rPr lang="en-US" dirty="0"/>
              <a:t>Diagnosis</a:t>
            </a:r>
          </a:p>
          <a:p>
            <a:pPr lvl="1"/>
            <a:r>
              <a:rPr lang="en-US" dirty="0"/>
              <a:t>Treatment </a:t>
            </a:r>
          </a:p>
          <a:p>
            <a:r>
              <a:rPr lang="en-US" dirty="0"/>
              <a:t>Complications of Streptococcal Pharyngitis</a:t>
            </a:r>
          </a:p>
        </p:txBody>
      </p:sp>
    </p:spTree>
    <p:extLst>
      <p:ext uri="{BB962C8B-B14F-4D97-AF65-F5344CB8AC3E}">
        <p14:creationId xmlns:p14="http://schemas.microsoft.com/office/powerpoint/2010/main" val="1237046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2166A-D3BD-B223-85A8-1FFAC7D0E19E}"/>
              </a:ext>
            </a:extLst>
          </p:cNvPr>
          <p:cNvSpPr>
            <a:spLocks noGrp="1"/>
          </p:cNvSpPr>
          <p:nvPr>
            <p:ph type="title"/>
          </p:nvPr>
        </p:nvSpPr>
        <p:spPr/>
        <p:txBody>
          <a:bodyPr/>
          <a:lstStyle/>
          <a:p>
            <a:r>
              <a:rPr lang="en-US" dirty="0"/>
              <a:t>Case Presentation</a:t>
            </a:r>
          </a:p>
        </p:txBody>
      </p:sp>
      <p:sp>
        <p:nvSpPr>
          <p:cNvPr id="3" name="Content Placeholder 2">
            <a:extLst>
              <a:ext uri="{FF2B5EF4-FFF2-40B4-BE49-F238E27FC236}">
                <a16:creationId xmlns:a16="http://schemas.microsoft.com/office/drawing/2014/main" id="{7017DB15-6AC9-43C5-AE82-380B727254B9}"/>
              </a:ext>
            </a:extLst>
          </p:cNvPr>
          <p:cNvSpPr>
            <a:spLocks noGrp="1"/>
          </p:cNvSpPr>
          <p:nvPr>
            <p:ph idx="1"/>
          </p:nvPr>
        </p:nvSpPr>
        <p:spPr/>
        <p:txBody>
          <a:bodyPr/>
          <a:lstStyle/>
          <a:p>
            <a:pPr marL="0" indent="0">
              <a:buNone/>
            </a:pPr>
            <a:r>
              <a:rPr lang="en-US" dirty="0"/>
              <a:t>7 year old male presents to the Emergency Room at 8 PM with onset that afternoon of abdominal pain, nausea, and vomiting. A CBC was done before the patient was actually evaluated by a provider. It came back with a WBC of 17,500. Without examining the patient, the doctor orders a CT scan of the abdomen and pelvis, with a request that says “R/O appendicitis”. The Xray tech notifies the radiologist, who contacts the doctor for more information before doing a CT scan on this child.</a:t>
            </a:r>
          </a:p>
          <a:p>
            <a:pPr marL="0" indent="0">
              <a:buNone/>
            </a:pPr>
            <a:r>
              <a:rPr lang="en-US" dirty="0"/>
              <a:t>One of the ER nurses talks to the mother, who tells her that the child has also mentioned that it hurts to swallow.  The nurse looks in the child’s mouth and sees this:</a:t>
            </a:r>
          </a:p>
          <a:p>
            <a:pPr marL="0" indent="0">
              <a:buNone/>
            </a:pPr>
            <a:endParaRPr lang="en-US" dirty="0"/>
          </a:p>
        </p:txBody>
      </p:sp>
    </p:spTree>
    <p:extLst>
      <p:ext uri="{BB962C8B-B14F-4D97-AF65-F5344CB8AC3E}">
        <p14:creationId xmlns:p14="http://schemas.microsoft.com/office/powerpoint/2010/main" val="1999041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FDBEAA-C265-87F2-CC31-834FD4637FBC}"/>
              </a:ext>
            </a:extLst>
          </p:cNvPr>
          <p:cNvSpPr>
            <a:spLocks noGrp="1"/>
          </p:cNvSpPr>
          <p:nvPr>
            <p:ph type="title"/>
          </p:nvPr>
        </p:nvSpPr>
        <p:spPr>
          <a:xfrm>
            <a:off x="838200" y="365125"/>
            <a:ext cx="10515600" cy="1099037"/>
          </a:xfrm>
        </p:spPr>
        <p:txBody>
          <a:bodyPr/>
          <a:lstStyle/>
          <a:p>
            <a:r>
              <a:rPr lang="en-US" dirty="0"/>
              <a:t>What the nurse saw:</a:t>
            </a:r>
          </a:p>
        </p:txBody>
      </p:sp>
      <p:pic>
        <p:nvPicPr>
          <p:cNvPr id="7" name="Content Placeholder 6" descr="A close-up of a person's mouth&#10;&#10;Description automatically generated with medium confidence">
            <a:extLst>
              <a:ext uri="{FF2B5EF4-FFF2-40B4-BE49-F238E27FC236}">
                <a16:creationId xmlns:a16="http://schemas.microsoft.com/office/drawing/2014/main" id="{EEBC244A-91F2-0DE2-2959-EA1FA8692B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3178" y="1536016"/>
            <a:ext cx="6865670" cy="5321984"/>
          </a:xfrm>
        </p:spPr>
      </p:pic>
    </p:spTree>
    <p:extLst>
      <p:ext uri="{BB962C8B-B14F-4D97-AF65-F5344CB8AC3E}">
        <p14:creationId xmlns:p14="http://schemas.microsoft.com/office/powerpoint/2010/main" val="562978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2166A-D3BD-B223-85A8-1FFAC7D0E19E}"/>
              </a:ext>
            </a:extLst>
          </p:cNvPr>
          <p:cNvSpPr>
            <a:spLocks noGrp="1"/>
          </p:cNvSpPr>
          <p:nvPr>
            <p:ph type="title"/>
          </p:nvPr>
        </p:nvSpPr>
        <p:spPr/>
        <p:txBody>
          <a:bodyPr/>
          <a:lstStyle/>
          <a:p>
            <a:r>
              <a:rPr lang="en-US" dirty="0"/>
              <a:t>Case Presentation, continued</a:t>
            </a:r>
          </a:p>
        </p:txBody>
      </p:sp>
      <p:sp>
        <p:nvSpPr>
          <p:cNvPr id="3" name="Content Placeholder 2">
            <a:extLst>
              <a:ext uri="{FF2B5EF4-FFF2-40B4-BE49-F238E27FC236}">
                <a16:creationId xmlns:a16="http://schemas.microsoft.com/office/drawing/2014/main" id="{7017DB15-6AC9-43C5-AE82-380B727254B9}"/>
              </a:ext>
            </a:extLst>
          </p:cNvPr>
          <p:cNvSpPr>
            <a:spLocks noGrp="1"/>
          </p:cNvSpPr>
          <p:nvPr>
            <p:ph idx="1"/>
          </p:nvPr>
        </p:nvSpPr>
        <p:spPr/>
        <p:txBody>
          <a:bodyPr/>
          <a:lstStyle/>
          <a:p>
            <a:pPr marL="0" indent="0">
              <a:buNone/>
            </a:pPr>
            <a:r>
              <a:rPr lang="en-US" dirty="0"/>
              <a:t>The doctor decides to take a history and examine the child. The child has the following physical findings:</a:t>
            </a:r>
          </a:p>
          <a:p>
            <a:r>
              <a:rPr lang="en-US" dirty="0"/>
              <a:t>Temperature of 39 C (102.2 F), pulse 120, other VS </a:t>
            </a:r>
            <a:r>
              <a:rPr lang="en-US" dirty="0" err="1"/>
              <a:t>wnl</a:t>
            </a:r>
            <a:endParaRPr lang="en-US" dirty="0"/>
          </a:p>
          <a:p>
            <a:r>
              <a:rPr lang="en-US" dirty="0"/>
              <a:t>Tonsils enlarged with white exudate</a:t>
            </a:r>
          </a:p>
          <a:p>
            <a:r>
              <a:rPr lang="en-US" dirty="0"/>
              <a:t>Anterior cervical nodes tender and swollen</a:t>
            </a:r>
          </a:p>
          <a:p>
            <a:r>
              <a:rPr lang="en-US" dirty="0"/>
              <a:t>Abdomen with normal bowel sounds, soft, nontender to palpation</a:t>
            </a:r>
          </a:p>
          <a:p>
            <a:r>
              <a:rPr lang="en-US" dirty="0"/>
              <a:t>No runny nose, cough, diarrhea</a:t>
            </a:r>
          </a:p>
          <a:p>
            <a:r>
              <a:rPr lang="en-US" dirty="0"/>
              <a:t>No enlarged spleen or other lymphadenopathy</a:t>
            </a:r>
          </a:p>
        </p:txBody>
      </p:sp>
    </p:spTree>
    <p:extLst>
      <p:ext uri="{BB962C8B-B14F-4D97-AF65-F5344CB8AC3E}">
        <p14:creationId xmlns:p14="http://schemas.microsoft.com/office/powerpoint/2010/main" val="417296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D667F7C-4D1A-7635-6F68-B78414C05BA0}"/>
              </a:ext>
            </a:extLst>
          </p:cNvPr>
          <p:cNvSpPr>
            <a:spLocks noGrp="1"/>
          </p:cNvSpPr>
          <p:nvPr>
            <p:ph type="title" idx="4294967295"/>
          </p:nvPr>
        </p:nvSpPr>
        <p:spPr>
          <a:xfrm>
            <a:off x="0" y="1150012"/>
            <a:ext cx="10515600" cy="2868311"/>
          </a:xfrm>
        </p:spPr>
        <p:txBody>
          <a:bodyPr>
            <a:normAutofit/>
          </a:bodyPr>
          <a:lstStyle/>
          <a:p>
            <a:r>
              <a:rPr lang="en-US" sz="6600" dirty="0"/>
              <a:t>What should be the next step in this patient?</a:t>
            </a:r>
          </a:p>
        </p:txBody>
      </p:sp>
    </p:spTree>
    <p:extLst>
      <p:ext uri="{BB962C8B-B14F-4D97-AF65-F5344CB8AC3E}">
        <p14:creationId xmlns:p14="http://schemas.microsoft.com/office/powerpoint/2010/main" val="2147899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2166A-D3BD-B223-85A8-1FFAC7D0E19E}"/>
              </a:ext>
            </a:extLst>
          </p:cNvPr>
          <p:cNvSpPr>
            <a:spLocks noGrp="1"/>
          </p:cNvSpPr>
          <p:nvPr>
            <p:ph type="title"/>
          </p:nvPr>
        </p:nvSpPr>
        <p:spPr/>
        <p:txBody>
          <a:bodyPr/>
          <a:lstStyle/>
          <a:p>
            <a:r>
              <a:rPr lang="en-US" dirty="0"/>
              <a:t>Differential Diagnosis of Sore Throat - Viral</a:t>
            </a:r>
          </a:p>
        </p:txBody>
      </p:sp>
      <p:sp>
        <p:nvSpPr>
          <p:cNvPr id="4" name="Content Placeholder 3">
            <a:extLst>
              <a:ext uri="{FF2B5EF4-FFF2-40B4-BE49-F238E27FC236}">
                <a16:creationId xmlns:a16="http://schemas.microsoft.com/office/drawing/2014/main" id="{D2D5D2FB-BA51-75D8-2AE8-5E391457B747}"/>
              </a:ext>
            </a:extLst>
          </p:cNvPr>
          <p:cNvSpPr>
            <a:spLocks noGrp="1"/>
          </p:cNvSpPr>
          <p:nvPr>
            <p:ph idx="1"/>
          </p:nvPr>
        </p:nvSpPr>
        <p:spPr/>
        <p:txBody>
          <a:bodyPr/>
          <a:lstStyle/>
          <a:p>
            <a:r>
              <a:rPr lang="en-US" dirty="0"/>
              <a:t>Adenovirus</a:t>
            </a:r>
          </a:p>
          <a:p>
            <a:r>
              <a:rPr lang="en-US" dirty="0"/>
              <a:t>Coxsackie virus</a:t>
            </a:r>
          </a:p>
          <a:p>
            <a:r>
              <a:rPr lang="en-US" dirty="0"/>
              <a:t>Epstein-Barr virus</a:t>
            </a:r>
          </a:p>
          <a:p>
            <a:r>
              <a:rPr lang="en-US" dirty="0"/>
              <a:t>Cytomegalovirus</a:t>
            </a:r>
          </a:p>
          <a:p>
            <a:r>
              <a:rPr lang="en-US" dirty="0"/>
              <a:t>Human immunodeficiency virus (HIV)</a:t>
            </a:r>
          </a:p>
          <a:p>
            <a:r>
              <a:rPr lang="en-US" dirty="0"/>
              <a:t>Influenza A and B</a:t>
            </a:r>
          </a:p>
          <a:p>
            <a:r>
              <a:rPr lang="en-US" dirty="0"/>
              <a:t>SARS-CoV-2</a:t>
            </a:r>
          </a:p>
          <a:p>
            <a:r>
              <a:rPr lang="en-US" dirty="0"/>
              <a:t>Herpes simplex 1 and 2 </a:t>
            </a:r>
          </a:p>
        </p:txBody>
      </p:sp>
    </p:spTree>
    <p:extLst>
      <p:ext uri="{BB962C8B-B14F-4D97-AF65-F5344CB8AC3E}">
        <p14:creationId xmlns:p14="http://schemas.microsoft.com/office/powerpoint/2010/main" val="3191866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2166A-D3BD-B223-85A8-1FFAC7D0E19E}"/>
              </a:ext>
            </a:extLst>
          </p:cNvPr>
          <p:cNvSpPr>
            <a:spLocks noGrp="1"/>
          </p:cNvSpPr>
          <p:nvPr>
            <p:ph type="title"/>
          </p:nvPr>
        </p:nvSpPr>
        <p:spPr/>
        <p:txBody>
          <a:bodyPr/>
          <a:lstStyle/>
          <a:p>
            <a:r>
              <a:rPr lang="en-US" dirty="0"/>
              <a:t>Differential Diagnosis of Sore Throat - Bacterial</a:t>
            </a:r>
          </a:p>
        </p:txBody>
      </p:sp>
      <p:sp>
        <p:nvSpPr>
          <p:cNvPr id="3" name="Content Placeholder 2">
            <a:extLst>
              <a:ext uri="{FF2B5EF4-FFF2-40B4-BE49-F238E27FC236}">
                <a16:creationId xmlns:a16="http://schemas.microsoft.com/office/drawing/2014/main" id="{7017DB15-6AC9-43C5-AE82-380B727254B9}"/>
              </a:ext>
            </a:extLst>
          </p:cNvPr>
          <p:cNvSpPr>
            <a:spLocks noGrp="1"/>
          </p:cNvSpPr>
          <p:nvPr>
            <p:ph idx="1"/>
          </p:nvPr>
        </p:nvSpPr>
        <p:spPr/>
        <p:txBody>
          <a:bodyPr/>
          <a:lstStyle/>
          <a:p>
            <a:r>
              <a:rPr lang="en-US" dirty="0"/>
              <a:t>Group A streptococcus (also Group C and G)</a:t>
            </a:r>
          </a:p>
          <a:p>
            <a:r>
              <a:rPr lang="en-US" i="1" dirty="0" err="1"/>
              <a:t>Arcanobacterium</a:t>
            </a:r>
            <a:r>
              <a:rPr lang="en-US" i="1" dirty="0"/>
              <a:t> </a:t>
            </a:r>
            <a:r>
              <a:rPr lang="en-US" i="1" dirty="0" err="1"/>
              <a:t>haemolyticum</a:t>
            </a:r>
            <a:endParaRPr lang="en-US" i="1" dirty="0"/>
          </a:p>
          <a:p>
            <a:r>
              <a:rPr lang="en-US" i="1" dirty="0"/>
              <a:t>Neisseria gonorrhoeae</a:t>
            </a:r>
          </a:p>
          <a:p>
            <a:r>
              <a:rPr lang="en-US" i="1" dirty="0"/>
              <a:t>Fusobacterium </a:t>
            </a:r>
            <a:r>
              <a:rPr lang="en-US" i="1" dirty="0" err="1"/>
              <a:t>necrophorum</a:t>
            </a:r>
            <a:r>
              <a:rPr lang="en-US" i="1" dirty="0"/>
              <a:t> </a:t>
            </a:r>
            <a:r>
              <a:rPr lang="en-US" dirty="0"/>
              <a:t>(</a:t>
            </a:r>
            <a:r>
              <a:rPr lang="en-US" dirty="0" err="1"/>
              <a:t>Lemierre</a:t>
            </a:r>
            <a:r>
              <a:rPr lang="en-US" dirty="0"/>
              <a:t> syndrome)</a:t>
            </a:r>
          </a:p>
          <a:p>
            <a:r>
              <a:rPr lang="en-US" i="1" dirty="0"/>
              <a:t>Corynebacterium diphtheriae </a:t>
            </a:r>
            <a:r>
              <a:rPr lang="en-US" dirty="0"/>
              <a:t>(diphtheria)</a:t>
            </a:r>
          </a:p>
          <a:p>
            <a:r>
              <a:rPr lang="en-US" i="1" dirty="0" err="1"/>
              <a:t>Francisella</a:t>
            </a:r>
            <a:r>
              <a:rPr lang="en-US" i="1" dirty="0"/>
              <a:t> </a:t>
            </a:r>
            <a:r>
              <a:rPr lang="en-US" i="1" dirty="0" err="1"/>
              <a:t>tularensis</a:t>
            </a:r>
            <a:r>
              <a:rPr lang="en-US" i="1" dirty="0"/>
              <a:t> </a:t>
            </a:r>
            <a:r>
              <a:rPr lang="en-US" dirty="0"/>
              <a:t>(</a:t>
            </a:r>
            <a:r>
              <a:rPr lang="en-US" dirty="0" err="1"/>
              <a:t>tuleremia</a:t>
            </a:r>
            <a:r>
              <a:rPr lang="en-US" dirty="0"/>
              <a:t>)</a:t>
            </a:r>
          </a:p>
          <a:p>
            <a:endParaRPr lang="en-US" i="1" dirty="0"/>
          </a:p>
        </p:txBody>
      </p:sp>
    </p:spTree>
    <p:extLst>
      <p:ext uri="{BB962C8B-B14F-4D97-AF65-F5344CB8AC3E}">
        <p14:creationId xmlns:p14="http://schemas.microsoft.com/office/powerpoint/2010/main" val="2000247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2166A-D3BD-B223-85A8-1FFAC7D0E19E}"/>
              </a:ext>
            </a:extLst>
          </p:cNvPr>
          <p:cNvSpPr>
            <a:spLocks noGrp="1"/>
          </p:cNvSpPr>
          <p:nvPr>
            <p:ph type="title"/>
          </p:nvPr>
        </p:nvSpPr>
        <p:spPr/>
        <p:txBody>
          <a:bodyPr/>
          <a:lstStyle/>
          <a:p>
            <a:r>
              <a:rPr lang="en-US" dirty="0"/>
              <a:t>Sore Throat – other infectious causes</a:t>
            </a:r>
          </a:p>
        </p:txBody>
      </p:sp>
      <p:sp>
        <p:nvSpPr>
          <p:cNvPr id="3" name="Content Placeholder 2">
            <a:extLst>
              <a:ext uri="{FF2B5EF4-FFF2-40B4-BE49-F238E27FC236}">
                <a16:creationId xmlns:a16="http://schemas.microsoft.com/office/drawing/2014/main" id="{7017DB15-6AC9-43C5-AE82-380B727254B9}"/>
              </a:ext>
            </a:extLst>
          </p:cNvPr>
          <p:cNvSpPr>
            <a:spLocks noGrp="1"/>
          </p:cNvSpPr>
          <p:nvPr>
            <p:ph idx="1"/>
          </p:nvPr>
        </p:nvSpPr>
        <p:spPr/>
        <p:txBody>
          <a:bodyPr/>
          <a:lstStyle/>
          <a:p>
            <a:r>
              <a:rPr lang="en-US" i="1" dirty="0"/>
              <a:t>Mycoplasma pneumoniae </a:t>
            </a:r>
            <a:r>
              <a:rPr lang="en-US" dirty="0"/>
              <a:t>(5 to 16% in children &gt;5)</a:t>
            </a:r>
          </a:p>
          <a:p>
            <a:r>
              <a:rPr lang="en-US" i="1" dirty="0"/>
              <a:t>Chlamydia pneumoniae</a:t>
            </a:r>
          </a:p>
          <a:p>
            <a:r>
              <a:rPr lang="en-US" i="1" dirty="0"/>
              <a:t>Treponema pallidum </a:t>
            </a:r>
            <a:r>
              <a:rPr lang="en-US" dirty="0"/>
              <a:t>(secondary syphilis)</a:t>
            </a:r>
          </a:p>
          <a:p>
            <a:r>
              <a:rPr lang="en-US" i="1" dirty="0"/>
              <a:t>Candida </a:t>
            </a:r>
            <a:r>
              <a:rPr lang="en-US" dirty="0"/>
              <a:t>(thrush)</a:t>
            </a:r>
            <a:endParaRPr lang="en-US" i="1" dirty="0"/>
          </a:p>
        </p:txBody>
      </p:sp>
    </p:spTree>
    <p:extLst>
      <p:ext uri="{BB962C8B-B14F-4D97-AF65-F5344CB8AC3E}">
        <p14:creationId xmlns:p14="http://schemas.microsoft.com/office/powerpoint/2010/main" val="859882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A8A0-C369-77D4-9C1D-FB19084CCF19}"/>
              </a:ext>
            </a:extLst>
          </p:cNvPr>
          <p:cNvSpPr>
            <a:spLocks noGrp="1"/>
          </p:cNvSpPr>
          <p:nvPr>
            <p:ph type="title"/>
          </p:nvPr>
        </p:nvSpPr>
        <p:spPr/>
        <p:txBody>
          <a:bodyPr/>
          <a:lstStyle/>
          <a:p>
            <a:r>
              <a:rPr lang="en-US" dirty="0"/>
              <a:t>Sore Throat – noninfectious causes</a:t>
            </a:r>
          </a:p>
        </p:txBody>
      </p:sp>
      <p:sp>
        <p:nvSpPr>
          <p:cNvPr id="3" name="Content Placeholder 2">
            <a:extLst>
              <a:ext uri="{FF2B5EF4-FFF2-40B4-BE49-F238E27FC236}">
                <a16:creationId xmlns:a16="http://schemas.microsoft.com/office/drawing/2014/main" id="{36C84B9D-D6FD-8A87-207F-53B3ED3A3797}"/>
              </a:ext>
            </a:extLst>
          </p:cNvPr>
          <p:cNvSpPr>
            <a:spLocks noGrp="1"/>
          </p:cNvSpPr>
          <p:nvPr>
            <p:ph idx="1"/>
          </p:nvPr>
        </p:nvSpPr>
        <p:spPr/>
        <p:txBody>
          <a:bodyPr/>
          <a:lstStyle/>
          <a:p>
            <a:r>
              <a:rPr lang="en-US" dirty="0"/>
              <a:t>Mucosal drying from mouth breathing or forced air heat</a:t>
            </a:r>
          </a:p>
          <a:p>
            <a:r>
              <a:rPr lang="en-US" dirty="0"/>
              <a:t>Foreign body</a:t>
            </a:r>
          </a:p>
          <a:p>
            <a:r>
              <a:rPr lang="en-US" dirty="0"/>
              <a:t>Chemical exposure</a:t>
            </a:r>
          </a:p>
          <a:p>
            <a:r>
              <a:rPr lang="en-US" dirty="0"/>
              <a:t>Referred pain (from other infections, such as tooth abscess, ear infection, etc.)</a:t>
            </a:r>
          </a:p>
          <a:p>
            <a:r>
              <a:rPr lang="en-US" dirty="0"/>
              <a:t>Smoking</a:t>
            </a:r>
          </a:p>
        </p:txBody>
      </p:sp>
    </p:spTree>
    <p:extLst>
      <p:ext uri="{BB962C8B-B14F-4D97-AF65-F5344CB8AC3E}">
        <p14:creationId xmlns:p14="http://schemas.microsoft.com/office/powerpoint/2010/main" val="3904042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F84FB4-90BE-345B-246B-D9DB6B52FFE3}"/>
              </a:ext>
            </a:extLst>
          </p:cNvPr>
          <p:cNvSpPr>
            <a:spLocks noGrp="1"/>
          </p:cNvSpPr>
          <p:nvPr>
            <p:ph type="title"/>
          </p:nvPr>
        </p:nvSpPr>
        <p:spPr>
          <a:xfrm>
            <a:off x="839788" y="294515"/>
            <a:ext cx="3932237" cy="664763"/>
          </a:xfrm>
        </p:spPr>
        <p:txBody>
          <a:bodyPr/>
          <a:lstStyle/>
          <a:p>
            <a:r>
              <a:rPr lang="en-US" dirty="0"/>
              <a:t>Group A Streptococcus</a:t>
            </a:r>
          </a:p>
        </p:txBody>
      </p:sp>
      <p:pic>
        <p:nvPicPr>
          <p:cNvPr id="8" name="Content Placeholder 7" descr="A close-up of a globe&#10;&#10;Description automatically generated with low confidence">
            <a:extLst>
              <a:ext uri="{FF2B5EF4-FFF2-40B4-BE49-F238E27FC236}">
                <a16:creationId xmlns:a16="http://schemas.microsoft.com/office/drawing/2014/main" id="{285FBD7D-1319-FE87-D83C-ACA27E819C5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13515" y="533030"/>
            <a:ext cx="5113499" cy="4873625"/>
          </a:xfrm>
        </p:spPr>
      </p:pic>
      <p:sp>
        <p:nvSpPr>
          <p:cNvPr id="6" name="Text Placeholder 5">
            <a:extLst>
              <a:ext uri="{FF2B5EF4-FFF2-40B4-BE49-F238E27FC236}">
                <a16:creationId xmlns:a16="http://schemas.microsoft.com/office/drawing/2014/main" id="{F4BBD9EE-A340-DAA9-6CAD-BB7651523630}"/>
              </a:ext>
            </a:extLst>
          </p:cNvPr>
          <p:cNvSpPr>
            <a:spLocks noGrp="1"/>
          </p:cNvSpPr>
          <p:nvPr>
            <p:ph type="body" sz="half" idx="2"/>
          </p:nvPr>
        </p:nvSpPr>
        <p:spPr>
          <a:xfrm>
            <a:off x="839788" y="1270624"/>
            <a:ext cx="3932237" cy="5292861"/>
          </a:xfrm>
        </p:spPr>
        <p:txBody>
          <a:bodyPr>
            <a:normAutofit lnSpcReduction="10000"/>
          </a:bodyPr>
          <a:lstStyle/>
          <a:p>
            <a:pPr marL="285750" indent="-285750">
              <a:buFont typeface="Arial" panose="020B0604020202020204" pitchFamily="34" charset="0"/>
              <a:buChar char="•"/>
            </a:pPr>
            <a:r>
              <a:rPr lang="en-US" sz="2400" dirty="0"/>
              <a:t>Gram positive cocci in chains</a:t>
            </a:r>
          </a:p>
          <a:p>
            <a:pPr marL="285750" indent="-285750">
              <a:buFont typeface="Arial" panose="020B0604020202020204" pitchFamily="34" charset="0"/>
              <a:buChar char="•"/>
            </a:pPr>
            <a:r>
              <a:rPr lang="en-US" sz="2400" dirty="0"/>
              <a:t>AKA </a:t>
            </a:r>
            <a:r>
              <a:rPr lang="en-US" sz="2400" i="1" dirty="0"/>
              <a:t>Streptococcus pyogenes </a:t>
            </a:r>
            <a:r>
              <a:rPr lang="en-US" sz="2400" dirty="0"/>
              <a:t>or abbreviated as GAS</a:t>
            </a:r>
          </a:p>
          <a:p>
            <a:pPr marL="285750" indent="-285750">
              <a:buFont typeface="Arial" panose="020B0604020202020204" pitchFamily="34" charset="0"/>
              <a:buChar char="•"/>
            </a:pPr>
            <a:r>
              <a:rPr lang="en-US" sz="2400" dirty="0"/>
              <a:t>Most common cause of bacterial pharyngitis in children and adolescents</a:t>
            </a:r>
          </a:p>
          <a:p>
            <a:pPr marL="285750" indent="-285750">
              <a:buFont typeface="Arial" panose="020B0604020202020204" pitchFamily="34" charset="0"/>
              <a:buChar char="•"/>
            </a:pPr>
            <a:r>
              <a:rPr lang="en-US" sz="2400" dirty="0"/>
              <a:t>Accounts for 15 – 30% of pharyngitis in children between 5 and 15 years</a:t>
            </a:r>
          </a:p>
          <a:p>
            <a:pPr marL="285750" indent="-285750">
              <a:buFont typeface="Arial" panose="020B0604020202020204" pitchFamily="34" charset="0"/>
              <a:buChar char="•"/>
            </a:pPr>
            <a:r>
              <a:rPr lang="en-US" sz="2400" dirty="0"/>
              <a:t>Accounts for 5 – 15% of pharyngitis in adults</a:t>
            </a:r>
          </a:p>
          <a:p>
            <a:pPr marL="285750" indent="-285750">
              <a:buFont typeface="Arial" panose="020B0604020202020204" pitchFamily="34" charset="0"/>
              <a:buChar char="•"/>
            </a:pPr>
            <a:r>
              <a:rPr lang="en-US" sz="2400" dirty="0"/>
              <a:t>Peaks in late winter, early spring</a:t>
            </a:r>
          </a:p>
        </p:txBody>
      </p:sp>
      <p:sp>
        <p:nvSpPr>
          <p:cNvPr id="9" name="TextBox 8">
            <a:extLst>
              <a:ext uri="{FF2B5EF4-FFF2-40B4-BE49-F238E27FC236}">
                <a16:creationId xmlns:a16="http://schemas.microsoft.com/office/drawing/2014/main" id="{8B8899F6-07E8-2430-878C-EF1C859363A8}"/>
              </a:ext>
            </a:extLst>
          </p:cNvPr>
          <p:cNvSpPr txBox="1"/>
          <p:nvPr/>
        </p:nvSpPr>
        <p:spPr>
          <a:xfrm>
            <a:off x="5706929" y="5531278"/>
            <a:ext cx="2146814" cy="584775"/>
          </a:xfrm>
          <a:prstGeom prst="rect">
            <a:avLst/>
          </a:prstGeom>
          <a:noFill/>
        </p:spPr>
        <p:txBody>
          <a:bodyPr wrap="square" rtlCol="0">
            <a:spAutoFit/>
          </a:bodyPr>
          <a:lstStyle/>
          <a:p>
            <a:r>
              <a:rPr lang="en-US" sz="1600" dirty="0"/>
              <a:t>From CDC Public Health Image Library</a:t>
            </a:r>
          </a:p>
        </p:txBody>
      </p:sp>
    </p:spTree>
    <p:extLst>
      <p:ext uri="{BB962C8B-B14F-4D97-AF65-F5344CB8AC3E}">
        <p14:creationId xmlns:p14="http://schemas.microsoft.com/office/powerpoint/2010/main" val="4233637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362981-C3D1-EB71-BAB1-BE0CB827F7D4}"/>
              </a:ext>
            </a:extLst>
          </p:cNvPr>
          <p:cNvSpPr>
            <a:spLocks noGrp="1"/>
          </p:cNvSpPr>
          <p:nvPr>
            <p:ph type="title"/>
          </p:nvPr>
        </p:nvSpPr>
        <p:spPr/>
        <p:txBody>
          <a:bodyPr/>
          <a:lstStyle/>
          <a:p>
            <a:r>
              <a:rPr lang="en-US" dirty="0"/>
              <a:t>Group A Streptococcus (GAS)</a:t>
            </a:r>
          </a:p>
        </p:txBody>
      </p:sp>
      <p:sp>
        <p:nvSpPr>
          <p:cNvPr id="6" name="Content Placeholder 5">
            <a:extLst>
              <a:ext uri="{FF2B5EF4-FFF2-40B4-BE49-F238E27FC236}">
                <a16:creationId xmlns:a16="http://schemas.microsoft.com/office/drawing/2014/main" id="{D9D2569F-9C5F-48C1-E440-EAAF0C39F4B3}"/>
              </a:ext>
            </a:extLst>
          </p:cNvPr>
          <p:cNvSpPr>
            <a:spLocks noGrp="1"/>
          </p:cNvSpPr>
          <p:nvPr>
            <p:ph idx="1"/>
          </p:nvPr>
        </p:nvSpPr>
        <p:spPr/>
        <p:txBody>
          <a:bodyPr/>
          <a:lstStyle/>
          <a:p>
            <a:r>
              <a:rPr lang="en-US" dirty="0"/>
              <a:t>Produces a number of toxins </a:t>
            </a:r>
          </a:p>
          <a:p>
            <a:r>
              <a:rPr lang="en-US" dirty="0"/>
              <a:t>Beta hemolytic (caused by streptolysin S toxin)</a:t>
            </a:r>
          </a:p>
          <a:p>
            <a:r>
              <a:rPr lang="en-US" dirty="0"/>
              <a:t>Only known reservoir is human skin and mucous membranes</a:t>
            </a:r>
          </a:p>
          <a:p>
            <a:r>
              <a:rPr lang="en-US" dirty="0"/>
              <a:t>Also causes skin and soft tissue infections</a:t>
            </a:r>
          </a:p>
          <a:p>
            <a:r>
              <a:rPr lang="en-US" dirty="0"/>
              <a:t>Incubation period: 24 to 72 hours</a:t>
            </a:r>
          </a:p>
          <a:p>
            <a:r>
              <a:rPr lang="en-US" dirty="0"/>
              <a:t>Relatively uncommon in children under the age of 3 years</a:t>
            </a:r>
          </a:p>
        </p:txBody>
      </p:sp>
    </p:spTree>
    <p:extLst>
      <p:ext uri="{BB962C8B-B14F-4D97-AF65-F5344CB8AC3E}">
        <p14:creationId xmlns:p14="http://schemas.microsoft.com/office/powerpoint/2010/main" val="4202269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781CA-4D63-09D5-4AA1-2850AA1A4CCA}"/>
              </a:ext>
            </a:extLst>
          </p:cNvPr>
          <p:cNvSpPr>
            <a:spLocks noGrp="1"/>
          </p:cNvSpPr>
          <p:nvPr>
            <p:ph type="title"/>
          </p:nvPr>
        </p:nvSpPr>
        <p:spPr/>
        <p:txBody>
          <a:bodyPr/>
          <a:lstStyle/>
          <a:p>
            <a:r>
              <a:rPr lang="en-US" dirty="0"/>
              <a:t>Streptococcal Pharyngitis - Symptoms</a:t>
            </a:r>
          </a:p>
        </p:txBody>
      </p:sp>
      <p:sp>
        <p:nvSpPr>
          <p:cNvPr id="3" name="Content Placeholder 2">
            <a:extLst>
              <a:ext uri="{FF2B5EF4-FFF2-40B4-BE49-F238E27FC236}">
                <a16:creationId xmlns:a16="http://schemas.microsoft.com/office/drawing/2014/main" id="{9BE2085E-558D-E958-B271-B64AD8F0BB98}"/>
              </a:ext>
            </a:extLst>
          </p:cNvPr>
          <p:cNvSpPr>
            <a:spLocks noGrp="1"/>
          </p:cNvSpPr>
          <p:nvPr>
            <p:ph idx="1"/>
          </p:nvPr>
        </p:nvSpPr>
        <p:spPr/>
        <p:txBody>
          <a:bodyPr/>
          <a:lstStyle/>
          <a:p>
            <a:r>
              <a:rPr lang="en-US" dirty="0"/>
              <a:t>Abrupt onset</a:t>
            </a:r>
          </a:p>
          <a:p>
            <a:r>
              <a:rPr lang="en-US" dirty="0"/>
              <a:t>Sore throat</a:t>
            </a:r>
          </a:p>
          <a:p>
            <a:r>
              <a:rPr lang="en-US" dirty="0"/>
              <a:t>Fever</a:t>
            </a:r>
          </a:p>
          <a:p>
            <a:r>
              <a:rPr lang="en-US" dirty="0"/>
              <a:t>Headache</a:t>
            </a:r>
          </a:p>
          <a:p>
            <a:r>
              <a:rPr lang="en-US" dirty="0"/>
              <a:t>Abdominal pain</a:t>
            </a:r>
          </a:p>
          <a:p>
            <a:r>
              <a:rPr lang="en-US" dirty="0"/>
              <a:t>Nausea / Vomiting</a:t>
            </a:r>
          </a:p>
          <a:p>
            <a:r>
              <a:rPr lang="en-US" dirty="0"/>
              <a:t>Infants and children less than 3 may present with nonspecific symptoms</a:t>
            </a:r>
          </a:p>
        </p:txBody>
      </p:sp>
    </p:spTree>
    <p:extLst>
      <p:ext uri="{BB962C8B-B14F-4D97-AF65-F5344CB8AC3E}">
        <p14:creationId xmlns:p14="http://schemas.microsoft.com/office/powerpoint/2010/main" val="2856523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DD8D5-50D3-1CAF-575A-59360F8C1E32}"/>
              </a:ext>
            </a:extLst>
          </p:cNvPr>
          <p:cNvSpPr>
            <a:spLocks noGrp="1"/>
          </p:cNvSpPr>
          <p:nvPr>
            <p:ph type="title"/>
          </p:nvPr>
        </p:nvSpPr>
        <p:spPr/>
        <p:txBody>
          <a:bodyPr/>
          <a:lstStyle/>
          <a:p>
            <a:r>
              <a:rPr lang="en-US" dirty="0"/>
              <a:t>Streptococcal Pharyngitis – Physical Findings</a:t>
            </a:r>
          </a:p>
        </p:txBody>
      </p:sp>
      <p:sp>
        <p:nvSpPr>
          <p:cNvPr id="3" name="Content Placeholder 2">
            <a:extLst>
              <a:ext uri="{FF2B5EF4-FFF2-40B4-BE49-F238E27FC236}">
                <a16:creationId xmlns:a16="http://schemas.microsoft.com/office/drawing/2014/main" id="{1FF07CBE-DC7B-C897-AF96-8D39619F9514}"/>
              </a:ext>
            </a:extLst>
          </p:cNvPr>
          <p:cNvSpPr>
            <a:spLocks noGrp="1"/>
          </p:cNvSpPr>
          <p:nvPr>
            <p:ph idx="1"/>
          </p:nvPr>
        </p:nvSpPr>
        <p:spPr/>
        <p:txBody>
          <a:bodyPr/>
          <a:lstStyle/>
          <a:p>
            <a:r>
              <a:rPr lang="en-US" dirty="0"/>
              <a:t>Tonsillopharyngitis, often exudative</a:t>
            </a:r>
          </a:p>
          <a:p>
            <a:r>
              <a:rPr lang="en-US" dirty="0"/>
              <a:t>Enlarged, tender anterior cervical lymph nodes</a:t>
            </a:r>
          </a:p>
          <a:p>
            <a:r>
              <a:rPr lang="en-US" dirty="0"/>
              <a:t>Palatal petechiae</a:t>
            </a:r>
          </a:p>
          <a:p>
            <a:r>
              <a:rPr lang="en-US" dirty="0"/>
              <a:t>Uvulitis</a:t>
            </a:r>
          </a:p>
          <a:p>
            <a:r>
              <a:rPr lang="en-US" dirty="0"/>
              <a:t>Scarlatiniform rash</a:t>
            </a:r>
          </a:p>
        </p:txBody>
      </p:sp>
    </p:spTree>
    <p:extLst>
      <p:ext uri="{BB962C8B-B14F-4D97-AF65-F5344CB8AC3E}">
        <p14:creationId xmlns:p14="http://schemas.microsoft.com/office/powerpoint/2010/main" val="3095491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E25CD-1467-8B67-F9A4-8884AE509572}"/>
              </a:ext>
            </a:extLst>
          </p:cNvPr>
          <p:cNvSpPr>
            <a:spLocks noGrp="1"/>
          </p:cNvSpPr>
          <p:nvPr>
            <p:ph type="title"/>
          </p:nvPr>
        </p:nvSpPr>
        <p:spPr/>
        <p:txBody>
          <a:bodyPr/>
          <a:lstStyle/>
          <a:p>
            <a:r>
              <a:rPr lang="en-US" dirty="0"/>
              <a:t>Streptococcal Pharyngitis – other clinical</a:t>
            </a:r>
          </a:p>
        </p:txBody>
      </p:sp>
      <p:sp>
        <p:nvSpPr>
          <p:cNvPr id="3" name="Content Placeholder 2">
            <a:extLst>
              <a:ext uri="{FF2B5EF4-FFF2-40B4-BE49-F238E27FC236}">
                <a16:creationId xmlns:a16="http://schemas.microsoft.com/office/drawing/2014/main" id="{23B8ECCF-FEC9-507A-9487-CBFF907CCF20}"/>
              </a:ext>
            </a:extLst>
          </p:cNvPr>
          <p:cNvSpPr>
            <a:spLocks noGrp="1"/>
          </p:cNvSpPr>
          <p:nvPr>
            <p:ph idx="1"/>
          </p:nvPr>
        </p:nvSpPr>
        <p:spPr/>
        <p:txBody>
          <a:bodyPr/>
          <a:lstStyle/>
          <a:p>
            <a:r>
              <a:rPr lang="en-US" dirty="0"/>
              <a:t>Viral features are uncommon, but </a:t>
            </a:r>
            <a:r>
              <a:rPr lang="en-US" i="1" dirty="0"/>
              <a:t>might </a:t>
            </a:r>
            <a:r>
              <a:rPr lang="en-US" dirty="0"/>
              <a:t>be present occasionally: runny nose, conjunctivitis, cough, hoarseness, diarrhea, discrete ulcerative lesions or vesicles, anterior stomatitis</a:t>
            </a:r>
          </a:p>
          <a:p>
            <a:r>
              <a:rPr lang="en-US" dirty="0"/>
              <a:t>It is possible to have a concurrent viral infection AND streptococcal pharyngitis</a:t>
            </a:r>
          </a:p>
          <a:p>
            <a:r>
              <a:rPr lang="en-US" dirty="0"/>
              <a:t>Usually will get better in 3 to 5 days with OR without treatment (treatment with antibiotics usually results in less severity and faster recovery time)</a:t>
            </a:r>
          </a:p>
        </p:txBody>
      </p:sp>
    </p:spTree>
    <p:extLst>
      <p:ext uri="{BB962C8B-B14F-4D97-AF65-F5344CB8AC3E}">
        <p14:creationId xmlns:p14="http://schemas.microsoft.com/office/powerpoint/2010/main" val="2221278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1658635" y="0"/>
            <a:ext cx="4164353" cy="6477000"/>
          </a:xfrm>
          <a:prstGeom prst="rect">
            <a:avLst/>
          </a:prstGeom>
        </p:spPr>
      </p:pic>
    </p:spTree>
    <p:extLst>
      <p:ext uri="{BB962C8B-B14F-4D97-AF65-F5344CB8AC3E}">
        <p14:creationId xmlns:p14="http://schemas.microsoft.com/office/powerpoint/2010/main" val="4046445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989665" y="0"/>
            <a:ext cx="6845300" cy="6375400"/>
          </a:xfrm>
          <a:prstGeom prst="rect">
            <a:avLst/>
          </a:prstGeom>
        </p:spPr>
      </p:pic>
    </p:spTree>
    <p:extLst>
      <p:ext uri="{BB962C8B-B14F-4D97-AF65-F5344CB8AC3E}">
        <p14:creationId xmlns:p14="http://schemas.microsoft.com/office/powerpoint/2010/main" val="33411217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606483" y="0"/>
            <a:ext cx="5093090" cy="6477000"/>
          </a:xfrm>
          <a:prstGeom prst="rect">
            <a:avLst/>
          </a:prstGeom>
        </p:spPr>
      </p:pic>
    </p:spTree>
    <p:extLst>
      <p:ext uri="{BB962C8B-B14F-4D97-AF65-F5344CB8AC3E}">
        <p14:creationId xmlns:p14="http://schemas.microsoft.com/office/powerpoint/2010/main" val="10918289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1339031" y="50488"/>
            <a:ext cx="4713959" cy="6772166"/>
          </a:xfrm>
          <a:prstGeom prst="rect">
            <a:avLst/>
          </a:prstGeom>
        </p:spPr>
      </p:pic>
    </p:spTree>
    <p:extLst>
      <p:ext uri="{BB962C8B-B14F-4D97-AF65-F5344CB8AC3E}">
        <p14:creationId xmlns:p14="http://schemas.microsoft.com/office/powerpoint/2010/main" val="4309401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1056983" y="0"/>
            <a:ext cx="6858000" cy="6477000"/>
          </a:xfrm>
          <a:prstGeom prst="rect">
            <a:avLst/>
          </a:prstGeom>
        </p:spPr>
      </p:pic>
    </p:spTree>
    <p:extLst>
      <p:ext uri="{BB962C8B-B14F-4D97-AF65-F5344CB8AC3E}">
        <p14:creationId xmlns:p14="http://schemas.microsoft.com/office/powerpoint/2010/main" val="1159243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18E11-9653-E895-4360-C5316E412E2B}"/>
              </a:ext>
            </a:extLst>
          </p:cNvPr>
          <p:cNvSpPr>
            <a:spLocks noGrp="1"/>
          </p:cNvSpPr>
          <p:nvPr>
            <p:ph type="title"/>
          </p:nvPr>
        </p:nvSpPr>
        <p:spPr/>
        <p:txBody>
          <a:bodyPr/>
          <a:lstStyle/>
          <a:p>
            <a:r>
              <a:rPr lang="en-US" dirty="0"/>
              <a:t>Streptococcal Pharyngitis - Diagnosis</a:t>
            </a:r>
          </a:p>
        </p:txBody>
      </p:sp>
      <p:sp>
        <p:nvSpPr>
          <p:cNvPr id="3" name="Content Placeholder 2">
            <a:extLst>
              <a:ext uri="{FF2B5EF4-FFF2-40B4-BE49-F238E27FC236}">
                <a16:creationId xmlns:a16="http://schemas.microsoft.com/office/drawing/2014/main" id="{A48B28BA-7224-4C47-237F-9485E13B4BD6}"/>
              </a:ext>
            </a:extLst>
          </p:cNvPr>
          <p:cNvSpPr>
            <a:spLocks noGrp="1"/>
          </p:cNvSpPr>
          <p:nvPr>
            <p:ph idx="1"/>
          </p:nvPr>
        </p:nvSpPr>
        <p:spPr/>
        <p:txBody>
          <a:bodyPr/>
          <a:lstStyle/>
          <a:p>
            <a:r>
              <a:rPr lang="en-US" dirty="0"/>
              <a:t>Why is it important to make a definitive diagnosis?</a:t>
            </a:r>
          </a:p>
          <a:p>
            <a:r>
              <a:rPr lang="en-US" dirty="0"/>
              <a:t>Proper treatment of streptococcal pharyngitis in order to:</a:t>
            </a:r>
          </a:p>
          <a:p>
            <a:pPr lvl="1"/>
            <a:r>
              <a:rPr lang="en-US" dirty="0"/>
              <a:t>Prevent complications</a:t>
            </a:r>
          </a:p>
          <a:p>
            <a:pPr lvl="1"/>
            <a:r>
              <a:rPr lang="en-US" dirty="0"/>
              <a:t>Prevent transmission</a:t>
            </a:r>
          </a:p>
          <a:p>
            <a:pPr lvl="1"/>
            <a:r>
              <a:rPr lang="en-US" dirty="0"/>
              <a:t>Reduce the duration and severity of symptoms</a:t>
            </a:r>
          </a:p>
          <a:p>
            <a:r>
              <a:rPr lang="en-US" dirty="0"/>
              <a:t>No clinical signs or symptoms are diagnostic</a:t>
            </a:r>
          </a:p>
          <a:p>
            <a:r>
              <a:rPr lang="en-US" dirty="0"/>
              <a:t>Testing is necessary to make a definitive diagnosis</a:t>
            </a:r>
          </a:p>
        </p:txBody>
      </p:sp>
    </p:spTree>
    <p:extLst>
      <p:ext uri="{BB962C8B-B14F-4D97-AF65-F5344CB8AC3E}">
        <p14:creationId xmlns:p14="http://schemas.microsoft.com/office/powerpoint/2010/main" val="23589030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44107-74C8-9C58-4494-9190E6D9F46F}"/>
              </a:ext>
            </a:extLst>
          </p:cNvPr>
          <p:cNvSpPr>
            <a:spLocks noGrp="1"/>
          </p:cNvSpPr>
          <p:nvPr>
            <p:ph type="title"/>
          </p:nvPr>
        </p:nvSpPr>
        <p:spPr/>
        <p:txBody>
          <a:bodyPr/>
          <a:lstStyle/>
          <a:p>
            <a:r>
              <a:rPr lang="en-US" dirty="0"/>
              <a:t>Before making the diagnosis of streptococcal pharyngitis:</a:t>
            </a:r>
          </a:p>
        </p:txBody>
      </p:sp>
      <p:sp>
        <p:nvSpPr>
          <p:cNvPr id="3" name="Content Placeholder 2">
            <a:extLst>
              <a:ext uri="{FF2B5EF4-FFF2-40B4-BE49-F238E27FC236}">
                <a16:creationId xmlns:a16="http://schemas.microsoft.com/office/drawing/2014/main" id="{33FE8E78-BC25-F5C0-1003-F08CD613ABFD}"/>
              </a:ext>
            </a:extLst>
          </p:cNvPr>
          <p:cNvSpPr>
            <a:spLocks noGrp="1"/>
          </p:cNvSpPr>
          <p:nvPr>
            <p:ph idx="1"/>
          </p:nvPr>
        </p:nvSpPr>
        <p:spPr/>
        <p:txBody>
          <a:bodyPr/>
          <a:lstStyle/>
          <a:p>
            <a:r>
              <a:rPr lang="en-US" dirty="0"/>
              <a:t>Must rule out serious causes of sore throat:</a:t>
            </a:r>
          </a:p>
          <a:p>
            <a:r>
              <a:rPr lang="en-US" dirty="0"/>
              <a:t>Epiglottitis</a:t>
            </a:r>
          </a:p>
          <a:p>
            <a:r>
              <a:rPr lang="en-US" dirty="0"/>
              <a:t>Retropharyngeal abscess</a:t>
            </a:r>
          </a:p>
          <a:p>
            <a:r>
              <a:rPr lang="en-US" dirty="0"/>
              <a:t>Lateral pharyngeal abscess</a:t>
            </a:r>
          </a:p>
          <a:p>
            <a:r>
              <a:rPr lang="en-US" dirty="0"/>
              <a:t>Peritonsillar abscess</a:t>
            </a:r>
          </a:p>
          <a:p>
            <a:r>
              <a:rPr lang="en-US" dirty="0"/>
              <a:t>Severe tonsillar hypertrophy</a:t>
            </a:r>
          </a:p>
          <a:p>
            <a:r>
              <a:rPr lang="en-US" dirty="0"/>
              <a:t>Beware: drooling, stridor, respiratory distress, change in voice</a:t>
            </a:r>
          </a:p>
        </p:txBody>
      </p:sp>
    </p:spTree>
    <p:extLst>
      <p:ext uri="{BB962C8B-B14F-4D97-AF65-F5344CB8AC3E}">
        <p14:creationId xmlns:p14="http://schemas.microsoft.com/office/powerpoint/2010/main" val="3455798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10F787E-505F-775E-F3E6-CB4B701315C9}"/>
              </a:ext>
            </a:extLst>
          </p:cNvPr>
          <p:cNvSpPr>
            <a:spLocks noGrp="1"/>
          </p:cNvSpPr>
          <p:nvPr>
            <p:ph type="title"/>
          </p:nvPr>
        </p:nvSpPr>
        <p:spPr/>
        <p:txBody>
          <a:bodyPr/>
          <a:lstStyle/>
          <a:p>
            <a:r>
              <a:rPr lang="en-US" dirty="0"/>
              <a:t>Streptococcal Pharyngitis: Who to Test?</a:t>
            </a:r>
          </a:p>
        </p:txBody>
      </p:sp>
      <p:sp>
        <p:nvSpPr>
          <p:cNvPr id="5" name="Content Placeholder 4">
            <a:extLst>
              <a:ext uri="{FF2B5EF4-FFF2-40B4-BE49-F238E27FC236}">
                <a16:creationId xmlns:a16="http://schemas.microsoft.com/office/drawing/2014/main" id="{EA371B88-892B-3247-BEE1-ECF90B0C7CE0}"/>
              </a:ext>
            </a:extLst>
          </p:cNvPr>
          <p:cNvSpPr>
            <a:spLocks noGrp="1"/>
          </p:cNvSpPr>
          <p:nvPr>
            <p:ph idx="1"/>
          </p:nvPr>
        </p:nvSpPr>
        <p:spPr/>
        <p:txBody>
          <a:bodyPr/>
          <a:lstStyle/>
          <a:p>
            <a:r>
              <a:rPr lang="en-US" dirty="0"/>
              <a:t>Acute tonsillopharyngitis or scarlatiniform rash with the absence of viral symptoms</a:t>
            </a:r>
          </a:p>
          <a:p>
            <a:r>
              <a:rPr lang="en-US" dirty="0"/>
              <a:t>Also test individuals with known exposure with symptoms</a:t>
            </a:r>
          </a:p>
          <a:p>
            <a:r>
              <a:rPr lang="en-US" dirty="0"/>
              <a:t>Children under 3 may present with an atypical picture:</a:t>
            </a:r>
          </a:p>
          <a:p>
            <a:pPr lvl="1"/>
            <a:r>
              <a:rPr lang="en-US" dirty="0"/>
              <a:t>Prolonged nasal discharge</a:t>
            </a:r>
          </a:p>
          <a:p>
            <a:pPr lvl="1"/>
            <a:r>
              <a:rPr lang="en-US" dirty="0"/>
              <a:t>Tender anterior cervical nodes</a:t>
            </a:r>
          </a:p>
          <a:p>
            <a:pPr lvl="1"/>
            <a:r>
              <a:rPr lang="en-US" dirty="0"/>
              <a:t>Low grade fever (&lt; 101 F)</a:t>
            </a:r>
          </a:p>
        </p:txBody>
      </p:sp>
    </p:spTree>
    <p:extLst>
      <p:ext uri="{BB962C8B-B14F-4D97-AF65-F5344CB8AC3E}">
        <p14:creationId xmlns:p14="http://schemas.microsoft.com/office/powerpoint/2010/main" val="3800121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52234-B2AD-D05D-0098-B0A3A122ACFB}"/>
              </a:ext>
            </a:extLst>
          </p:cNvPr>
          <p:cNvSpPr>
            <a:spLocks noGrp="1"/>
          </p:cNvSpPr>
          <p:nvPr>
            <p:ph type="title"/>
          </p:nvPr>
        </p:nvSpPr>
        <p:spPr/>
        <p:txBody>
          <a:bodyPr/>
          <a:lstStyle/>
          <a:p>
            <a:r>
              <a:rPr lang="en-US" dirty="0"/>
              <a:t>Streptococcal Pharyngitis: Who to Test?</a:t>
            </a:r>
          </a:p>
        </p:txBody>
      </p:sp>
      <p:sp>
        <p:nvSpPr>
          <p:cNvPr id="3" name="Content Placeholder 2">
            <a:extLst>
              <a:ext uri="{FF2B5EF4-FFF2-40B4-BE49-F238E27FC236}">
                <a16:creationId xmlns:a16="http://schemas.microsoft.com/office/drawing/2014/main" id="{1C75B40D-AFB9-115C-98E9-FE8E8AC5EEC1}"/>
              </a:ext>
            </a:extLst>
          </p:cNvPr>
          <p:cNvSpPr>
            <a:spLocks noGrp="1"/>
          </p:cNvSpPr>
          <p:nvPr>
            <p:ph idx="1"/>
          </p:nvPr>
        </p:nvSpPr>
        <p:spPr/>
        <p:txBody>
          <a:bodyPr/>
          <a:lstStyle/>
          <a:p>
            <a:pPr marL="0" indent="0">
              <a:buNone/>
            </a:pPr>
            <a:r>
              <a:rPr lang="en-US" dirty="0" err="1"/>
              <a:t>Centor</a:t>
            </a:r>
            <a:r>
              <a:rPr lang="en-US" dirty="0"/>
              <a:t> criteria:</a:t>
            </a:r>
          </a:p>
          <a:p>
            <a:pPr marL="514350" indent="-514350">
              <a:buFont typeface="+mj-lt"/>
              <a:buAutoNum type="arabicParenR"/>
            </a:pPr>
            <a:r>
              <a:rPr lang="en-US" dirty="0"/>
              <a:t>Fever</a:t>
            </a:r>
          </a:p>
          <a:p>
            <a:pPr marL="514350" indent="-514350">
              <a:buFont typeface="+mj-lt"/>
              <a:buAutoNum type="arabicParenR"/>
            </a:pPr>
            <a:r>
              <a:rPr lang="en-US" dirty="0"/>
              <a:t>Absence of cough</a:t>
            </a:r>
          </a:p>
          <a:p>
            <a:pPr marL="514350" indent="-514350">
              <a:buFont typeface="+mj-lt"/>
              <a:buAutoNum type="arabicParenR"/>
            </a:pPr>
            <a:r>
              <a:rPr lang="en-US" dirty="0"/>
              <a:t>Presence of tonsillar exudates</a:t>
            </a:r>
          </a:p>
          <a:p>
            <a:pPr marL="514350" indent="-514350">
              <a:buFont typeface="+mj-lt"/>
              <a:buAutoNum type="arabicParenR"/>
            </a:pPr>
            <a:r>
              <a:rPr lang="en-US" dirty="0"/>
              <a:t>Swollen, tender anterior cervical lymph nodes</a:t>
            </a:r>
          </a:p>
          <a:p>
            <a:pPr marL="514350" indent="-514350">
              <a:buFont typeface="+mj-lt"/>
              <a:buAutoNum type="arabicParenR"/>
            </a:pPr>
            <a:endParaRPr lang="en-US" dirty="0"/>
          </a:p>
          <a:p>
            <a:r>
              <a:rPr lang="en-US" dirty="0"/>
              <a:t>If 2 or more of these criteria present, then test</a:t>
            </a:r>
          </a:p>
        </p:txBody>
      </p:sp>
    </p:spTree>
    <p:extLst>
      <p:ext uri="{BB962C8B-B14F-4D97-AF65-F5344CB8AC3E}">
        <p14:creationId xmlns:p14="http://schemas.microsoft.com/office/powerpoint/2010/main" val="2857443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316B7-92DE-A61E-CB69-0AE4CC417357}"/>
              </a:ext>
            </a:extLst>
          </p:cNvPr>
          <p:cNvSpPr>
            <a:spLocks noGrp="1"/>
          </p:cNvSpPr>
          <p:nvPr>
            <p:ph type="title"/>
          </p:nvPr>
        </p:nvSpPr>
        <p:spPr/>
        <p:txBody>
          <a:bodyPr/>
          <a:lstStyle/>
          <a:p>
            <a:r>
              <a:rPr lang="en-US" dirty="0"/>
              <a:t>Streptococcal Pharyngitis: Tests</a:t>
            </a:r>
          </a:p>
        </p:txBody>
      </p:sp>
      <p:sp>
        <p:nvSpPr>
          <p:cNvPr id="3" name="Content Placeholder 2">
            <a:extLst>
              <a:ext uri="{FF2B5EF4-FFF2-40B4-BE49-F238E27FC236}">
                <a16:creationId xmlns:a16="http://schemas.microsoft.com/office/drawing/2014/main" id="{7C2874AC-BEBA-BDE7-C87F-5CD158D0984F}"/>
              </a:ext>
            </a:extLst>
          </p:cNvPr>
          <p:cNvSpPr>
            <a:spLocks noGrp="1"/>
          </p:cNvSpPr>
          <p:nvPr>
            <p:ph idx="1"/>
          </p:nvPr>
        </p:nvSpPr>
        <p:spPr/>
        <p:txBody>
          <a:bodyPr/>
          <a:lstStyle/>
          <a:p>
            <a:pPr marL="0" indent="0">
              <a:buNone/>
            </a:pPr>
            <a:r>
              <a:rPr lang="en-US" dirty="0"/>
              <a:t>3 Types of Tests Available:</a:t>
            </a:r>
          </a:p>
          <a:p>
            <a:pPr marL="0" indent="0">
              <a:buNone/>
            </a:pPr>
            <a:endParaRPr lang="en-US" dirty="0"/>
          </a:p>
          <a:p>
            <a:pPr marL="514350" indent="-514350">
              <a:buFont typeface="+mj-lt"/>
              <a:buAutoNum type="arabicParenR"/>
            </a:pPr>
            <a:r>
              <a:rPr lang="en-US" dirty="0"/>
              <a:t>RADT – Rapid Antigen Detection Test – high specificity (&gt;95%), variable sensitivity (70 to 90%)</a:t>
            </a:r>
          </a:p>
          <a:p>
            <a:pPr marL="514350" indent="-514350">
              <a:buFont typeface="+mj-lt"/>
              <a:buAutoNum type="arabicParenR"/>
            </a:pPr>
            <a:r>
              <a:rPr lang="en-US" dirty="0"/>
              <a:t>Throat culture – gold standard</a:t>
            </a:r>
          </a:p>
          <a:p>
            <a:pPr marL="514350" indent="-514350">
              <a:buFont typeface="+mj-lt"/>
              <a:buAutoNum type="arabicParenR"/>
            </a:pPr>
            <a:r>
              <a:rPr lang="en-US" dirty="0"/>
              <a:t>Molecular test for GAS (NAAT) – high sensitivity (&gt;95%), but also higher cost and complexity</a:t>
            </a:r>
          </a:p>
        </p:txBody>
      </p:sp>
    </p:spTree>
    <p:extLst>
      <p:ext uri="{BB962C8B-B14F-4D97-AF65-F5344CB8AC3E}">
        <p14:creationId xmlns:p14="http://schemas.microsoft.com/office/powerpoint/2010/main" val="33551156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5DAAB-29B5-A4F6-1FC8-8CE9E0F45A88}"/>
              </a:ext>
            </a:extLst>
          </p:cNvPr>
          <p:cNvSpPr>
            <a:spLocks noGrp="1"/>
          </p:cNvSpPr>
          <p:nvPr>
            <p:ph type="title"/>
          </p:nvPr>
        </p:nvSpPr>
        <p:spPr/>
        <p:txBody>
          <a:bodyPr/>
          <a:lstStyle/>
          <a:p>
            <a:r>
              <a:rPr lang="en-US" dirty="0"/>
              <a:t>Streptococcal Pharyngitis: Testing</a:t>
            </a:r>
          </a:p>
        </p:txBody>
      </p:sp>
      <p:sp>
        <p:nvSpPr>
          <p:cNvPr id="3" name="Content Placeholder 2">
            <a:extLst>
              <a:ext uri="{FF2B5EF4-FFF2-40B4-BE49-F238E27FC236}">
                <a16:creationId xmlns:a16="http://schemas.microsoft.com/office/drawing/2014/main" id="{F9757C1E-EEBF-0557-025F-2FC62D330CC2}"/>
              </a:ext>
            </a:extLst>
          </p:cNvPr>
          <p:cNvSpPr>
            <a:spLocks noGrp="1"/>
          </p:cNvSpPr>
          <p:nvPr>
            <p:ph idx="1"/>
          </p:nvPr>
        </p:nvSpPr>
        <p:spPr/>
        <p:txBody>
          <a:bodyPr/>
          <a:lstStyle/>
          <a:p>
            <a:r>
              <a:rPr lang="en-US" dirty="0"/>
              <a:t>If features are strongly suggestive of viral illness, do NOT test, and treat symptomatically</a:t>
            </a:r>
          </a:p>
          <a:p>
            <a:r>
              <a:rPr lang="en-US" dirty="0"/>
              <a:t>If strep suspected, may do RADT</a:t>
            </a:r>
          </a:p>
          <a:p>
            <a:pPr lvl="1"/>
            <a:r>
              <a:rPr lang="en-US" dirty="0"/>
              <a:t>If RADT is positive, treat with antibiotics (high specificity)</a:t>
            </a:r>
          </a:p>
          <a:p>
            <a:pPr lvl="1"/>
            <a:r>
              <a:rPr lang="en-US" dirty="0"/>
              <a:t>If RADT is negative in a child, follow up with throat culture (low sensitivity, may miss up to 30% of cases)</a:t>
            </a:r>
          </a:p>
          <a:p>
            <a:pPr lvl="1"/>
            <a:r>
              <a:rPr lang="en-US" dirty="0"/>
              <a:t>If RADT is negative in an adult, no need for f/u culture (less common in adults, and acute rheumatic fever uncommon in adults)</a:t>
            </a:r>
          </a:p>
          <a:p>
            <a:r>
              <a:rPr lang="en-US" dirty="0"/>
              <a:t>If molecular test is negative, no need for f/u culture</a:t>
            </a:r>
          </a:p>
        </p:txBody>
      </p:sp>
    </p:spTree>
    <p:extLst>
      <p:ext uri="{BB962C8B-B14F-4D97-AF65-F5344CB8AC3E}">
        <p14:creationId xmlns:p14="http://schemas.microsoft.com/office/powerpoint/2010/main" val="4524054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3B138-FB32-D4CD-EB53-4492DFFE13F3}"/>
              </a:ext>
            </a:extLst>
          </p:cNvPr>
          <p:cNvSpPr>
            <a:spLocks noGrp="1"/>
          </p:cNvSpPr>
          <p:nvPr>
            <p:ph type="title"/>
          </p:nvPr>
        </p:nvSpPr>
        <p:spPr/>
        <p:txBody>
          <a:bodyPr/>
          <a:lstStyle/>
          <a:p>
            <a:r>
              <a:rPr lang="en-US" dirty="0"/>
              <a:t>Streptococcal Pharyngitis: Treatment</a:t>
            </a:r>
          </a:p>
        </p:txBody>
      </p:sp>
      <p:sp>
        <p:nvSpPr>
          <p:cNvPr id="3" name="Content Placeholder 2">
            <a:extLst>
              <a:ext uri="{FF2B5EF4-FFF2-40B4-BE49-F238E27FC236}">
                <a16:creationId xmlns:a16="http://schemas.microsoft.com/office/drawing/2014/main" id="{079E4112-E7B0-3A17-99A0-270BDC43889A}"/>
              </a:ext>
            </a:extLst>
          </p:cNvPr>
          <p:cNvSpPr>
            <a:spLocks noGrp="1"/>
          </p:cNvSpPr>
          <p:nvPr>
            <p:ph idx="1"/>
          </p:nvPr>
        </p:nvSpPr>
        <p:spPr/>
        <p:txBody>
          <a:bodyPr/>
          <a:lstStyle/>
          <a:p>
            <a:r>
              <a:rPr lang="en-US" dirty="0"/>
              <a:t>Penicillin is antibiotic of choice</a:t>
            </a:r>
          </a:p>
          <a:p>
            <a:pPr lvl="1"/>
            <a:r>
              <a:rPr lang="en-US" dirty="0"/>
              <a:t>Penicillin V, </a:t>
            </a:r>
            <a:r>
              <a:rPr lang="en-US" dirty="0" err="1"/>
              <a:t>amoxacillin</a:t>
            </a:r>
            <a:r>
              <a:rPr lang="en-US" dirty="0"/>
              <a:t>, benzathine penicillin G given IM</a:t>
            </a:r>
          </a:p>
          <a:p>
            <a:r>
              <a:rPr lang="en-US" dirty="0"/>
              <a:t>Alternatives in penicillin allergy</a:t>
            </a:r>
          </a:p>
          <a:p>
            <a:pPr lvl="1"/>
            <a:r>
              <a:rPr lang="en-US" dirty="0"/>
              <a:t>Cephalosporins</a:t>
            </a:r>
          </a:p>
          <a:p>
            <a:pPr lvl="1"/>
            <a:r>
              <a:rPr lang="en-US" dirty="0"/>
              <a:t>Clindamycin</a:t>
            </a:r>
          </a:p>
          <a:p>
            <a:pPr lvl="1"/>
            <a:r>
              <a:rPr lang="en-US" dirty="0"/>
              <a:t>Clarithromycin</a:t>
            </a:r>
          </a:p>
          <a:p>
            <a:pPr lvl="1"/>
            <a:r>
              <a:rPr lang="en-US" dirty="0"/>
              <a:t>Azithromycin </a:t>
            </a:r>
          </a:p>
        </p:txBody>
      </p:sp>
    </p:spTree>
    <p:extLst>
      <p:ext uri="{BB962C8B-B14F-4D97-AF65-F5344CB8AC3E}">
        <p14:creationId xmlns:p14="http://schemas.microsoft.com/office/powerpoint/2010/main" val="5884985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871DA-AB5E-3FEB-C626-5E193C9378A1}"/>
              </a:ext>
            </a:extLst>
          </p:cNvPr>
          <p:cNvSpPr>
            <a:spLocks noGrp="1"/>
          </p:cNvSpPr>
          <p:nvPr>
            <p:ph type="title"/>
          </p:nvPr>
        </p:nvSpPr>
        <p:spPr/>
        <p:txBody>
          <a:bodyPr/>
          <a:lstStyle/>
          <a:p>
            <a:r>
              <a:rPr lang="en-US" dirty="0"/>
              <a:t>Antibiotics for Streptococcal Pharyngitis</a:t>
            </a:r>
          </a:p>
        </p:txBody>
      </p:sp>
      <p:pic>
        <p:nvPicPr>
          <p:cNvPr id="5" name="Content Placeholder 4" descr="Graphical user interface&#10;&#10;Description automatically generated with low confidence">
            <a:extLst>
              <a:ext uri="{FF2B5EF4-FFF2-40B4-BE49-F238E27FC236}">
                <a16:creationId xmlns:a16="http://schemas.microsoft.com/office/drawing/2014/main" id="{BA54F08F-B935-FBA9-1256-A58CF767829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690687"/>
            <a:ext cx="6263827" cy="5241807"/>
          </a:xfrm>
        </p:spPr>
      </p:pic>
      <p:sp>
        <p:nvSpPr>
          <p:cNvPr id="6" name="TextBox 5">
            <a:extLst>
              <a:ext uri="{FF2B5EF4-FFF2-40B4-BE49-F238E27FC236}">
                <a16:creationId xmlns:a16="http://schemas.microsoft.com/office/drawing/2014/main" id="{54E12B79-5979-BACF-D31F-269478922B45}"/>
              </a:ext>
            </a:extLst>
          </p:cNvPr>
          <p:cNvSpPr txBox="1"/>
          <p:nvPr/>
        </p:nvSpPr>
        <p:spPr>
          <a:xfrm>
            <a:off x="7539593" y="4527121"/>
            <a:ext cx="4459803" cy="646331"/>
          </a:xfrm>
          <a:prstGeom prst="rect">
            <a:avLst/>
          </a:prstGeom>
          <a:noFill/>
        </p:spPr>
        <p:txBody>
          <a:bodyPr wrap="square" rtlCol="0">
            <a:spAutoFit/>
          </a:bodyPr>
          <a:lstStyle/>
          <a:p>
            <a:r>
              <a:rPr lang="en-US" dirty="0"/>
              <a:t>From </a:t>
            </a:r>
            <a:r>
              <a:rPr lang="en-US" i="1" dirty="0"/>
              <a:t>American Family Physician </a:t>
            </a:r>
            <a:r>
              <a:rPr lang="en-US" dirty="0"/>
              <a:t>2016; 94(1): 24-31 (Jul 1, 2016)</a:t>
            </a:r>
          </a:p>
        </p:txBody>
      </p:sp>
    </p:spTree>
    <p:extLst>
      <p:ext uri="{BB962C8B-B14F-4D97-AF65-F5344CB8AC3E}">
        <p14:creationId xmlns:p14="http://schemas.microsoft.com/office/powerpoint/2010/main" val="12023049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00467-3C21-CCCE-5C2A-3F71FA348C16}"/>
              </a:ext>
            </a:extLst>
          </p:cNvPr>
          <p:cNvSpPr>
            <a:spLocks noGrp="1"/>
          </p:cNvSpPr>
          <p:nvPr>
            <p:ph type="title"/>
          </p:nvPr>
        </p:nvSpPr>
        <p:spPr/>
        <p:txBody>
          <a:bodyPr/>
          <a:lstStyle/>
          <a:p>
            <a:r>
              <a:rPr lang="en-US" dirty="0"/>
              <a:t>Complications of Streptococcal Pharyngitis</a:t>
            </a:r>
          </a:p>
        </p:txBody>
      </p:sp>
      <p:sp>
        <p:nvSpPr>
          <p:cNvPr id="3" name="Content Placeholder 2">
            <a:extLst>
              <a:ext uri="{FF2B5EF4-FFF2-40B4-BE49-F238E27FC236}">
                <a16:creationId xmlns:a16="http://schemas.microsoft.com/office/drawing/2014/main" id="{A98EFB5A-9311-A441-F013-8A2956CEF3CF}"/>
              </a:ext>
            </a:extLst>
          </p:cNvPr>
          <p:cNvSpPr>
            <a:spLocks noGrp="1"/>
          </p:cNvSpPr>
          <p:nvPr>
            <p:ph idx="1"/>
          </p:nvPr>
        </p:nvSpPr>
        <p:spPr/>
        <p:txBody>
          <a:bodyPr/>
          <a:lstStyle/>
          <a:p>
            <a:r>
              <a:rPr lang="en-US" dirty="0"/>
              <a:t>Suppurative Complications</a:t>
            </a:r>
          </a:p>
          <a:p>
            <a:pPr lvl="1"/>
            <a:r>
              <a:rPr lang="en-US" dirty="0"/>
              <a:t>Sinusitis and Otitis media</a:t>
            </a:r>
          </a:p>
          <a:p>
            <a:pPr lvl="1"/>
            <a:r>
              <a:rPr lang="en-US" dirty="0"/>
              <a:t>Peritonsillar abscess</a:t>
            </a:r>
          </a:p>
          <a:p>
            <a:pPr lvl="1"/>
            <a:r>
              <a:rPr lang="en-US" dirty="0"/>
              <a:t>GAS bacteremia</a:t>
            </a:r>
          </a:p>
          <a:p>
            <a:pPr lvl="1"/>
            <a:r>
              <a:rPr lang="en-US" dirty="0"/>
              <a:t>Toxic shock syndrome</a:t>
            </a:r>
          </a:p>
          <a:p>
            <a:pPr lvl="1"/>
            <a:r>
              <a:rPr lang="en-US" dirty="0"/>
              <a:t>Necrotizing fasciitis</a:t>
            </a:r>
          </a:p>
          <a:p>
            <a:pPr lvl="1"/>
            <a:endParaRPr lang="en-US" dirty="0"/>
          </a:p>
          <a:p>
            <a:r>
              <a:rPr lang="en-US" dirty="0"/>
              <a:t>Non-suppurative Complications</a:t>
            </a:r>
          </a:p>
          <a:p>
            <a:pPr lvl="1"/>
            <a:r>
              <a:rPr lang="en-US" dirty="0"/>
              <a:t>Acute rheumatic fever</a:t>
            </a:r>
          </a:p>
          <a:p>
            <a:pPr lvl="1"/>
            <a:r>
              <a:rPr lang="en-US" dirty="0"/>
              <a:t>Poststreptococcal glomerulonephritis</a:t>
            </a:r>
          </a:p>
        </p:txBody>
      </p:sp>
    </p:spTree>
    <p:extLst>
      <p:ext uri="{BB962C8B-B14F-4D97-AF65-F5344CB8AC3E}">
        <p14:creationId xmlns:p14="http://schemas.microsoft.com/office/powerpoint/2010/main" val="24690532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51D54-CE6B-89A3-C896-1980E2AA8350}"/>
              </a:ext>
            </a:extLst>
          </p:cNvPr>
          <p:cNvSpPr>
            <a:spLocks noGrp="1"/>
          </p:cNvSpPr>
          <p:nvPr>
            <p:ph type="title"/>
          </p:nvPr>
        </p:nvSpPr>
        <p:spPr/>
        <p:txBody>
          <a:bodyPr/>
          <a:lstStyle/>
          <a:p>
            <a:r>
              <a:rPr lang="en-US" dirty="0"/>
              <a:t>Peritonsillar Abscess</a:t>
            </a:r>
          </a:p>
        </p:txBody>
      </p:sp>
      <p:pic>
        <p:nvPicPr>
          <p:cNvPr id="5" name="Content Placeholder 4" descr="Graphical user interface&#10;&#10;Description automatically generated">
            <a:extLst>
              <a:ext uri="{FF2B5EF4-FFF2-40B4-BE49-F238E27FC236}">
                <a16:creationId xmlns:a16="http://schemas.microsoft.com/office/drawing/2014/main" id="{5DB61A03-8AAE-C17F-ED47-D9B7DAFA740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199" y="1690688"/>
            <a:ext cx="5214791" cy="5162342"/>
          </a:xfrm>
        </p:spPr>
      </p:pic>
    </p:spTree>
    <p:extLst>
      <p:ext uri="{BB962C8B-B14F-4D97-AF65-F5344CB8AC3E}">
        <p14:creationId xmlns:p14="http://schemas.microsoft.com/office/powerpoint/2010/main" val="21114903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670D7-32F9-C587-3318-8A093B4D8DD9}"/>
              </a:ext>
            </a:extLst>
          </p:cNvPr>
          <p:cNvSpPr>
            <a:spLocks noGrp="1"/>
          </p:cNvSpPr>
          <p:nvPr>
            <p:ph type="title"/>
          </p:nvPr>
        </p:nvSpPr>
        <p:spPr/>
        <p:txBody>
          <a:bodyPr/>
          <a:lstStyle/>
          <a:p>
            <a:r>
              <a:rPr lang="en-US" dirty="0"/>
              <a:t>Group A Streptococcal Bacteremia</a:t>
            </a:r>
          </a:p>
        </p:txBody>
      </p:sp>
      <p:sp>
        <p:nvSpPr>
          <p:cNvPr id="3" name="Content Placeholder 2">
            <a:extLst>
              <a:ext uri="{FF2B5EF4-FFF2-40B4-BE49-F238E27FC236}">
                <a16:creationId xmlns:a16="http://schemas.microsoft.com/office/drawing/2014/main" id="{3E58E58F-1B60-58C7-ABC1-4D542CF9A5B9}"/>
              </a:ext>
            </a:extLst>
          </p:cNvPr>
          <p:cNvSpPr>
            <a:spLocks noGrp="1"/>
          </p:cNvSpPr>
          <p:nvPr>
            <p:ph idx="1"/>
          </p:nvPr>
        </p:nvSpPr>
        <p:spPr/>
        <p:txBody>
          <a:bodyPr/>
          <a:lstStyle/>
          <a:p>
            <a:r>
              <a:rPr lang="en-US" dirty="0"/>
              <a:t>An increased number of cases reported from 5 European countries (France, Ireland, Netherlands, Sweden, UK) in 2022</a:t>
            </a:r>
          </a:p>
          <a:p>
            <a:r>
              <a:rPr lang="en-US" dirty="0"/>
              <a:t>Most affected group is children under 10</a:t>
            </a:r>
          </a:p>
          <a:p>
            <a:r>
              <a:rPr lang="en-US" dirty="0"/>
              <a:t>Some deaths have occurred</a:t>
            </a:r>
          </a:p>
          <a:p>
            <a:r>
              <a:rPr lang="en-US" dirty="0"/>
              <a:t>Increase in scarlet fever noted as well</a:t>
            </a:r>
          </a:p>
          <a:p>
            <a:r>
              <a:rPr lang="en-US" dirty="0"/>
              <a:t>Small number of subtypes responsible for bacteremia – all produce toxin known as </a:t>
            </a:r>
            <a:r>
              <a:rPr lang="en-US" dirty="0" err="1"/>
              <a:t>NADase</a:t>
            </a:r>
            <a:endParaRPr lang="en-US" dirty="0"/>
          </a:p>
          <a:p>
            <a:r>
              <a:rPr lang="en-US" dirty="0"/>
              <a:t>Greater risk among immunocompromised and IVDU</a:t>
            </a:r>
          </a:p>
        </p:txBody>
      </p:sp>
    </p:spTree>
    <p:extLst>
      <p:ext uri="{BB962C8B-B14F-4D97-AF65-F5344CB8AC3E}">
        <p14:creationId xmlns:p14="http://schemas.microsoft.com/office/powerpoint/2010/main" val="13725872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E51AF-8A93-ACB9-EB51-BA7749C627A5}"/>
              </a:ext>
            </a:extLst>
          </p:cNvPr>
          <p:cNvSpPr>
            <a:spLocks noGrp="1"/>
          </p:cNvSpPr>
          <p:nvPr>
            <p:ph type="title"/>
          </p:nvPr>
        </p:nvSpPr>
        <p:spPr/>
        <p:txBody>
          <a:bodyPr/>
          <a:lstStyle/>
          <a:p>
            <a:r>
              <a:rPr lang="en-US" dirty="0"/>
              <a:t>Acute Rheumatic Fever</a:t>
            </a:r>
          </a:p>
        </p:txBody>
      </p:sp>
      <p:sp>
        <p:nvSpPr>
          <p:cNvPr id="3" name="Content Placeholder 2">
            <a:extLst>
              <a:ext uri="{FF2B5EF4-FFF2-40B4-BE49-F238E27FC236}">
                <a16:creationId xmlns:a16="http://schemas.microsoft.com/office/drawing/2014/main" id="{83A68A57-17EC-3160-040F-FD4A9E9AC98A}"/>
              </a:ext>
            </a:extLst>
          </p:cNvPr>
          <p:cNvSpPr>
            <a:spLocks noGrp="1"/>
          </p:cNvSpPr>
          <p:nvPr>
            <p:ph idx="1"/>
          </p:nvPr>
        </p:nvSpPr>
        <p:spPr/>
        <p:txBody>
          <a:bodyPr/>
          <a:lstStyle/>
          <a:p>
            <a:r>
              <a:rPr lang="en-US" dirty="0"/>
              <a:t>Follows GAS pharyngitis by 2 to 3 weeks</a:t>
            </a:r>
          </a:p>
          <a:p>
            <a:r>
              <a:rPr lang="en-US" dirty="0"/>
              <a:t>Most common in children 5 to 15 years old</a:t>
            </a:r>
          </a:p>
          <a:p>
            <a:r>
              <a:rPr lang="en-US" dirty="0"/>
              <a:t>Occurs at a much higher rate in economically disadvantaged countries and populations</a:t>
            </a:r>
          </a:p>
          <a:p>
            <a:r>
              <a:rPr lang="en-US" dirty="0"/>
              <a:t>Often occurs as outbreaks</a:t>
            </a:r>
          </a:p>
          <a:p>
            <a:r>
              <a:rPr lang="en-US" dirty="0"/>
              <a:t>Can lead to permanent cardiac valve damage</a:t>
            </a:r>
          </a:p>
        </p:txBody>
      </p:sp>
    </p:spTree>
    <p:extLst>
      <p:ext uri="{BB962C8B-B14F-4D97-AF65-F5344CB8AC3E}">
        <p14:creationId xmlns:p14="http://schemas.microsoft.com/office/powerpoint/2010/main" val="32037095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D6C52C-772A-64DA-903C-63952825883E}"/>
              </a:ext>
            </a:extLst>
          </p:cNvPr>
          <p:cNvSpPr>
            <a:spLocks noGrp="1"/>
          </p:cNvSpPr>
          <p:nvPr>
            <p:ph type="title"/>
          </p:nvPr>
        </p:nvSpPr>
        <p:spPr/>
        <p:txBody>
          <a:bodyPr/>
          <a:lstStyle/>
          <a:p>
            <a:r>
              <a:rPr lang="en-US" dirty="0"/>
              <a:t>Acute Rheumatic Fever</a:t>
            </a:r>
          </a:p>
        </p:txBody>
      </p:sp>
      <p:sp>
        <p:nvSpPr>
          <p:cNvPr id="5" name="Text Placeholder 4">
            <a:extLst>
              <a:ext uri="{FF2B5EF4-FFF2-40B4-BE49-F238E27FC236}">
                <a16:creationId xmlns:a16="http://schemas.microsoft.com/office/drawing/2014/main" id="{BFF1E381-5233-7E67-2DA2-D44C5F97A837}"/>
              </a:ext>
            </a:extLst>
          </p:cNvPr>
          <p:cNvSpPr>
            <a:spLocks noGrp="1"/>
          </p:cNvSpPr>
          <p:nvPr>
            <p:ph type="body" idx="1"/>
          </p:nvPr>
        </p:nvSpPr>
        <p:spPr/>
        <p:txBody>
          <a:bodyPr/>
          <a:lstStyle/>
          <a:p>
            <a:r>
              <a:rPr lang="en-US" dirty="0"/>
              <a:t>Major Jones Criteria</a:t>
            </a:r>
          </a:p>
        </p:txBody>
      </p:sp>
      <p:sp>
        <p:nvSpPr>
          <p:cNvPr id="6" name="Content Placeholder 5">
            <a:extLst>
              <a:ext uri="{FF2B5EF4-FFF2-40B4-BE49-F238E27FC236}">
                <a16:creationId xmlns:a16="http://schemas.microsoft.com/office/drawing/2014/main" id="{9DFE885D-14C4-8FA6-0155-D92C610FEE6D}"/>
              </a:ext>
            </a:extLst>
          </p:cNvPr>
          <p:cNvSpPr>
            <a:spLocks noGrp="1"/>
          </p:cNvSpPr>
          <p:nvPr>
            <p:ph sz="half" idx="2"/>
          </p:nvPr>
        </p:nvSpPr>
        <p:spPr/>
        <p:txBody>
          <a:bodyPr/>
          <a:lstStyle/>
          <a:p>
            <a:r>
              <a:rPr lang="en-US" dirty="0"/>
              <a:t>Migratory arthritis</a:t>
            </a:r>
          </a:p>
          <a:p>
            <a:r>
              <a:rPr lang="en-US" dirty="0" err="1"/>
              <a:t>Pancarditis</a:t>
            </a:r>
            <a:endParaRPr lang="en-US" dirty="0"/>
          </a:p>
          <a:p>
            <a:r>
              <a:rPr lang="en-US" dirty="0"/>
              <a:t>Sydenham chorea (“St. Vitus dance”)</a:t>
            </a:r>
          </a:p>
          <a:p>
            <a:r>
              <a:rPr lang="en-US" dirty="0"/>
              <a:t>Erythema marginatum	</a:t>
            </a:r>
          </a:p>
          <a:p>
            <a:r>
              <a:rPr lang="en-US" dirty="0"/>
              <a:t>Subcutaneous nodules</a:t>
            </a:r>
          </a:p>
        </p:txBody>
      </p:sp>
      <p:sp>
        <p:nvSpPr>
          <p:cNvPr id="7" name="Text Placeholder 6">
            <a:extLst>
              <a:ext uri="{FF2B5EF4-FFF2-40B4-BE49-F238E27FC236}">
                <a16:creationId xmlns:a16="http://schemas.microsoft.com/office/drawing/2014/main" id="{6CE539FC-2C80-5480-0251-09DFB347F66A}"/>
              </a:ext>
            </a:extLst>
          </p:cNvPr>
          <p:cNvSpPr>
            <a:spLocks noGrp="1"/>
          </p:cNvSpPr>
          <p:nvPr>
            <p:ph type="body" sz="quarter" idx="3"/>
          </p:nvPr>
        </p:nvSpPr>
        <p:spPr/>
        <p:txBody>
          <a:bodyPr/>
          <a:lstStyle/>
          <a:p>
            <a:r>
              <a:rPr lang="en-US" dirty="0"/>
              <a:t>Minor Jones Criteria</a:t>
            </a:r>
          </a:p>
        </p:txBody>
      </p:sp>
      <p:sp>
        <p:nvSpPr>
          <p:cNvPr id="8" name="Content Placeholder 7">
            <a:extLst>
              <a:ext uri="{FF2B5EF4-FFF2-40B4-BE49-F238E27FC236}">
                <a16:creationId xmlns:a16="http://schemas.microsoft.com/office/drawing/2014/main" id="{39E3658B-C70D-418C-71DC-4FFDB4ABC447}"/>
              </a:ext>
            </a:extLst>
          </p:cNvPr>
          <p:cNvSpPr>
            <a:spLocks noGrp="1"/>
          </p:cNvSpPr>
          <p:nvPr>
            <p:ph sz="quarter" idx="4"/>
          </p:nvPr>
        </p:nvSpPr>
        <p:spPr/>
        <p:txBody>
          <a:bodyPr/>
          <a:lstStyle/>
          <a:p>
            <a:r>
              <a:rPr lang="en-US" dirty="0"/>
              <a:t>Arthralgia</a:t>
            </a:r>
          </a:p>
          <a:p>
            <a:r>
              <a:rPr lang="en-US" dirty="0"/>
              <a:t>Fever</a:t>
            </a:r>
          </a:p>
          <a:p>
            <a:r>
              <a:rPr lang="en-US" dirty="0"/>
              <a:t>Elevated acute phase reactants (ESR, CRP)</a:t>
            </a:r>
          </a:p>
          <a:p>
            <a:r>
              <a:rPr lang="en-US" dirty="0"/>
              <a:t>Prolonged PR interval</a:t>
            </a:r>
          </a:p>
        </p:txBody>
      </p:sp>
    </p:spTree>
    <p:extLst>
      <p:ext uri="{BB962C8B-B14F-4D97-AF65-F5344CB8AC3E}">
        <p14:creationId xmlns:p14="http://schemas.microsoft.com/office/powerpoint/2010/main" val="18707507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667567" y="50488"/>
            <a:ext cx="5368595" cy="6782751"/>
          </a:xfrm>
          <a:prstGeom prst="rect">
            <a:avLst/>
          </a:prstGeom>
        </p:spPr>
      </p:pic>
    </p:spTree>
    <p:extLst>
      <p:ext uri="{BB962C8B-B14F-4D97-AF65-F5344CB8AC3E}">
        <p14:creationId xmlns:p14="http://schemas.microsoft.com/office/powerpoint/2010/main" val="16444080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C9CE1-3F23-C835-1DCD-CDB1F2EDBF6F}"/>
              </a:ext>
            </a:extLst>
          </p:cNvPr>
          <p:cNvSpPr>
            <a:spLocks noGrp="1"/>
          </p:cNvSpPr>
          <p:nvPr>
            <p:ph type="title"/>
          </p:nvPr>
        </p:nvSpPr>
        <p:spPr/>
        <p:txBody>
          <a:bodyPr/>
          <a:lstStyle/>
          <a:p>
            <a:r>
              <a:rPr lang="en-US" dirty="0"/>
              <a:t>Poststreptococcal Glomerulonephritis</a:t>
            </a:r>
          </a:p>
        </p:txBody>
      </p:sp>
      <p:sp>
        <p:nvSpPr>
          <p:cNvPr id="3" name="Content Placeholder 2">
            <a:extLst>
              <a:ext uri="{FF2B5EF4-FFF2-40B4-BE49-F238E27FC236}">
                <a16:creationId xmlns:a16="http://schemas.microsoft.com/office/drawing/2014/main" id="{1AE5A9C8-E4CB-9958-9C41-459B06708CE4}"/>
              </a:ext>
            </a:extLst>
          </p:cNvPr>
          <p:cNvSpPr>
            <a:spLocks noGrp="1"/>
          </p:cNvSpPr>
          <p:nvPr>
            <p:ph idx="1"/>
          </p:nvPr>
        </p:nvSpPr>
        <p:spPr/>
        <p:txBody>
          <a:bodyPr/>
          <a:lstStyle/>
          <a:p>
            <a:r>
              <a:rPr lang="en-US" dirty="0"/>
              <a:t>Children under 7 are at highest risk</a:t>
            </a:r>
          </a:p>
          <a:p>
            <a:r>
              <a:rPr lang="en-US" dirty="0"/>
              <a:t>Caused by specific strains (type 12, type 49)</a:t>
            </a:r>
          </a:p>
          <a:p>
            <a:r>
              <a:rPr lang="en-US" dirty="0"/>
              <a:t>Most cases have complete recovery</a:t>
            </a:r>
          </a:p>
          <a:p>
            <a:r>
              <a:rPr lang="en-US" dirty="0"/>
              <a:t>Severity ranges from microscopic hematuria to severe:</a:t>
            </a:r>
          </a:p>
          <a:p>
            <a:pPr lvl="1"/>
            <a:r>
              <a:rPr lang="en-US" dirty="0"/>
              <a:t>Gross hematuria – red or brown urine</a:t>
            </a:r>
          </a:p>
          <a:p>
            <a:pPr lvl="1"/>
            <a:r>
              <a:rPr lang="en-US" dirty="0"/>
              <a:t>Proteinuria </a:t>
            </a:r>
          </a:p>
          <a:p>
            <a:pPr lvl="1"/>
            <a:r>
              <a:rPr lang="en-US" dirty="0"/>
              <a:t>Edema</a:t>
            </a:r>
          </a:p>
          <a:p>
            <a:pPr lvl="1"/>
            <a:r>
              <a:rPr lang="en-US" dirty="0"/>
              <a:t>Hypertension</a:t>
            </a:r>
          </a:p>
          <a:p>
            <a:pPr lvl="1"/>
            <a:r>
              <a:rPr lang="en-US" dirty="0"/>
              <a:t>Acute renal failure</a:t>
            </a:r>
          </a:p>
          <a:p>
            <a:pPr lvl="1"/>
            <a:endParaRPr lang="en-US" dirty="0"/>
          </a:p>
          <a:p>
            <a:pPr marL="457200" lvl="1" indent="0">
              <a:buNone/>
            </a:pPr>
            <a:endParaRPr lang="en-US" dirty="0"/>
          </a:p>
        </p:txBody>
      </p:sp>
    </p:spTree>
    <p:extLst>
      <p:ext uri="{BB962C8B-B14F-4D97-AF65-F5344CB8AC3E}">
        <p14:creationId xmlns:p14="http://schemas.microsoft.com/office/powerpoint/2010/main" val="6787571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2166A-D3BD-B223-85A8-1FFAC7D0E19E}"/>
              </a:ext>
            </a:extLst>
          </p:cNvPr>
          <p:cNvSpPr>
            <a:spLocks noGrp="1"/>
          </p:cNvSpPr>
          <p:nvPr>
            <p:ph type="title"/>
          </p:nvPr>
        </p:nvSpPr>
        <p:spPr/>
        <p:txBody>
          <a:bodyPr/>
          <a:lstStyle/>
          <a:p>
            <a:r>
              <a:rPr lang="en-US" dirty="0"/>
              <a:t>Back to the Case Presentation</a:t>
            </a:r>
          </a:p>
        </p:txBody>
      </p:sp>
      <p:sp>
        <p:nvSpPr>
          <p:cNvPr id="3" name="Content Placeholder 2">
            <a:extLst>
              <a:ext uri="{FF2B5EF4-FFF2-40B4-BE49-F238E27FC236}">
                <a16:creationId xmlns:a16="http://schemas.microsoft.com/office/drawing/2014/main" id="{7017DB15-6AC9-43C5-AE82-380B727254B9}"/>
              </a:ext>
            </a:extLst>
          </p:cNvPr>
          <p:cNvSpPr>
            <a:spLocks noGrp="1"/>
          </p:cNvSpPr>
          <p:nvPr>
            <p:ph idx="1"/>
          </p:nvPr>
        </p:nvSpPr>
        <p:spPr/>
        <p:txBody>
          <a:bodyPr/>
          <a:lstStyle/>
          <a:p>
            <a:pPr marL="0" indent="0">
              <a:buNone/>
            </a:pPr>
            <a:r>
              <a:rPr lang="en-US" dirty="0"/>
              <a:t>The doctor decides to take a history and examine the child. The child has the following physical findings:</a:t>
            </a:r>
          </a:p>
          <a:p>
            <a:r>
              <a:rPr lang="en-US" dirty="0"/>
              <a:t>Temperature of 39 C (102.2 F), pulse 120, other VS </a:t>
            </a:r>
            <a:r>
              <a:rPr lang="en-US" dirty="0" err="1"/>
              <a:t>wnl</a:t>
            </a:r>
            <a:endParaRPr lang="en-US" dirty="0"/>
          </a:p>
          <a:p>
            <a:r>
              <a:rPr lang="en-US" dirty="0"/>
              <a:t>Tonsils enlarged with white exudate</a:t>
            </a:r>
          </a:p>
          <a:p>
            <a:r>
              <a:rPr lang="en-US" dirty="0"/>
              <a:t>Anterior cervical nodes tender and swollen</a:t>
            </a:r>
          </a:p>
          <a:p>
            <a:r>
              <a:rPr lang="en-US" dirty="0"/>
              <a:t>Abdomen with normal bowel sounds, soft, nontender to palpation</a:t>
            </a:r>
          </a:p>
          <a:p>
            <a:r>
              <a:rPr lang="en-US" dirty="0"/>
              <a:t>No runny nose, cough, diarrhea</a:t>
            </a:r>
          </a:p>
          <a:p>
            <a:r>
              <a:rPr lang="en-US" dirty="0"/>
              <a:t>No enlarged spleen or other lymph nodes</a:t>
            </a:r>
          </a:p>
        </p:txBody>
      </p:sp>
    </p:spTree>
    <p:extLst>
      <p:ext uri="{BB962C8B-B14F-4D97-AF65-F5344CB8AC3E}">
        <p14:creationId xmlns:p14="http://schemas.microsoft.com/office/powerpoint/2010/main" val="10163995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2166A-D3BD-B223-85A8-1FFAC7D0E19E}"/>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7017DB15-6AC9-43C5-AE82-380B727254B9}"/>
              </a:ext>
            </a:extLst>
          </p:cNvPr>
          <p:cNvSpPr>
            <a:spLocks noGrp="1"/>
          </p:cNvSpPr>
          <p:nvPr>
            <p:ph idx="1"/>
          </p:nvPr>
        </p:nvSpPr>
        <p:spPr/>
        <p:txBody>
          <a:bodyPr/>
          <a:lstStyle/>
          <a:p>
            <a:r>
              <a:rPr lang="en-US" dirty="0"/>
              <a:t>Group A Streptococcus is the most common bacterial cause of pharyngitis</a:t>
            </a:r>
          </a:p>
          <a:p>
            <a:r>
              <a:rPr lang="en-US" dirty="0"/>
              <a:t>More common in school-age children</a:t>
            </a:r>
          </a:p>
          <a:p>
            <a:r>
              <a:rPr lang="en-US" dirty="0"/>
              <a:t>Important to treat streptococcal pharyngitis to prevent complications</a:t>
            </a:r>
          </a:p>
          <a:p>
            <a:r>
              <a:rPr lang="en-US" dirty="0"/>
              <a:t>Testing is important to make the diagnosis (there is no certain way to make the diagnosis on clinical grounds alone)</a:t>
            </a:r>
          </a:p>
          <a:p>
            <a:r>
              <a:rPr lang="en-US" dirty="0"/>
              <a:t>Penicillin is still the antibiotic of choice</a:t>
            </a:r>
          </a:p>
          <a:p>
            <a:endParaRPr lang="en-US" dirty="0"/>
          </a:p>
        </p:txBody>
      </p:sp>
    </p:spTree>
    <p:extLst>
      <p:ext uri="{BB962C8B-B14F-4D97-AF65-F5344CB8AC3E}">
        <p14:creationId xmlns:p14="http://schemas.microsoft.com/office/powerpoint/2010/main" val="37951190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B340A5-1C77-7672-B076-C43B30E9F787}"/>
              </a:ext>
            </a:extLst>
          </p:cNvPr>
          <p:cNvSpPr>
            <a:spLocks noGrp="1"/>
          </p:cNvSpPr>
          <p:nvPr>
            <p:ph type="title"/>
          </p:nvPr>
        </p:nvSpPr>
        <p:spPr/>
        <p:txBody>
          <a:bodyPr/>
          <a:lstStyle/>
          <a:p>
            <a:r>
              <a:rPr lang="en-US" dirty="0"/>
              <a:t>Thank You for Your Time and Attention!</a:t>
            </a:r>
          </a:p>
        </p:txBody>
      </p:sp>
      <p:pic>
        <p:nvPicPr>
          <p:cNvPr id="3" name="Content Placeholder 2" descr="A bird on a branch&#10;&#10;Description automatically generated with medium confidence">
            <a:extLst>
              <a:ext uri="{FF2B5EF4-FFF2-40B4-BE49-F238E27FC236}">
                <a16:creationId xmlns:a16="http://schemas.microsoft.com/office/drawing/2014/main" id="{9D9FF9DD-4937-CF6B-DAC6-76766677F375}"/>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60255" y="1825625"/>
            <a:ext cx="4213911" cy="4855666"/>
          </a:xfrm>
        </p:spPr>
      </p:pic>
      <p:sp>
        <p:nvSpPr>
          <p:cNvPr id="6" name="Content Placeholder 5">
            <a:extLst>
              <a:ext uri="{FF2B5EF4-FFF2-40B4-BE49-F238E27FC236}">
                <a16:creationId xmlns:a16="http://schemas.microsoft.com/office/drawing/2014/main" id="{83BBA6B1-4785-C181-F72E-F4718DE57D58}"/>
              </a:ext>
            </a:extLst>
          </p:cNvPr>
          <p:cNvSpPr>
            <a:spLocks noGrp="1"/>
          </p:cNvSpPr>
          <p:nvPr>
            <p:ph sz="half" idx="2"/>
          </p:nvPr>
        </p:nvSpPr>
        <p:spPr/>
        <p:txBody>
          <a:bodyPr/>
          <a:lstStyle/>
          <a:p>
            <a:pPr marL="0" indent="0">
              <a:buNone/>
            </a:pPr>
            <a:r>
              <a:rPr lang="en-US" dirty="0"/>
              <a:t>Have a Good Weekend…</a:t>
            </a:r>
          </a:p>
          <a:p>
            <a:pPr marL="0" indent="0">
              <a:buNone/>
            </a:pPr>
            <a:endParaRPr lang="en-US" dirty="0"/>
          </a:p>
          <a:p>
            <a:pPr marL="0" indent="0">
              <a:buNone/>
            </a:pPr>
            <a:r>
              <a:rPr lang="en-US" dirty="0"/>
              <a:t>Harry J Brown</a:t>
            </a:r>
          </a:p>
          <a:p>
            <a:pPr marL="0" indent="0">
              <a:buNone/>
            </a:pPr>
            <a:r>
              <a:rPr lang="en-US" dirty="0"/>
              <a:t>USET TEC</a:t>
            </a:r>
          </a:p>
          <a:p>
            <a:pPr marL="0" indent="0">
              <a:buNone/>
            </a:pPr>
            <a:r>
              <a:rPr lang="en-US" dirty="0">
                <a:hlinkClick r:id="rId3"/>
              </a:rPr>
              <a:t>hbrown@usetinc.org</a:t>
            </a:r>
            <a:endParaRPr lang="en-US" dirty="0"/>
          </a:p>
          <a:p>
            <a:pPr marL="0" indent="0">
              <a:buNone/>
            </a:pPr>
            <a:r>
              <a:rPr lang="en-US" dirty="0"/>
              <a:t>615-917-7526</a:t>
            </a:r>
          </a:p>
        </p:txBody>
      </p:sp>
    </p:spTree>
    <p:extLst>
      <p:ext uri="{BB962C8B-B14F-4D97-AF65-F5344CB8AC3E}">
        <p14:creationId xmlns:p14="http://schemas.microsoft.com/office/powerpoint/2010/main" val="1875149638"/>
      </p:ext>
    </p:extLst>
  </p:cSld>
  <p:clrMapOvr>
    <a:masterClrMapping/>
  </p:clrMapOvr>
</p:sld>
</file>

<file path=ppt/theme/theme1.xml><?xml version="1.0" encoding="utf-8"?>
<a:theme xmlns:a="http://schemas.openxmlformats.org/drawingml/2006/main" name="Infectious Disease ECHO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fectious Disease ECHO Theme" id="{37ED9EB2-4D9C-47F1-B0C0-552D1361B019}" vid="{035FC7CB-3F41-4ACD-AA9E-2C982CAE33B9}"/>
    </a:ext>
  </a:extLst>
</a:theme>
</file>

<file path=docProps/app.xml><?xml version="1.0" encoding="utf-8"?>
<Properties xmlns="http://schemas.openxmlformats.org/officeDocument/2006/extended-properties" xmlns:vt="http://schemas.openxmlformats.org/officeDocument/2006/docPropsVTypes">
  <Template>Infectious Disease ECHO Theme</Template>
  <TotalTime>302</TotalTime>
  <Words>1399</Words>
  <Application>Microsoft Office PowerPoint</Application>
  <PresentationFormat>Widescreen</PresentationFormat>
  <Paragraphs>208</Paragraphs>
  <Slides>38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Calibri Light</vt:lpstr>
      <vt:lpstr>Infectious Disease ECHO Theme</vt:lpstr>
      <vt:lpstr>Streptococcal Pharyngitis and Complications</vt:lpstr>
      <vt:lpstr>Outline</vt:lpstr>
      <vt:lpstr>Case Presentation</vt:lpstr>
      <vt:lpstr>What the nurse saw:</vt:lpstr>
      <vt:lpstr>Case Presentation, continued</vt:lpstr>
      <vt:lpstr>What should be the next step in this patient?</vt:lpstr>
      <vt:lpstr>Differential Diagnosis of Sore Throat - Viral</vt:lpstr>
      <vt:lpstr>Differential Diagnosis of Sore Throat - Bacterial</vt:lpstr>
      <vt:lpstr>Sore Throat – other infectious causes</vt:lpstr>
      <vt:lpstr>Sore Throat – noninfectious causes</vt:lpstr>
      <vt:lpstr>Group A Streptococcus</vt:lpstr>
      <vt:lpstr>Group A Streptococcus (GAS)</vt:lpstr>
      <vt:lpstr>Streptococcal Pharyngitis - Symptoms</vt:lpstr>
      <vt:lpstr>Streptococcal Pharyngitis – Physical Findings</vt:lpstr>
      <vt:lpstr>Streptococcal Pharyngitis – other clinical</vt:lpstr>
      <vt:lpstr>PowerPoint Presentation</vt:lpstr>
      <vt:lpstr>PowerPoint Presentation</vt:lpstr>
      <vt:lpstr>PowerPoint Presentation</vt:lpstr>
      <vt:lpstr>PowerPoint Presentation</vt:lpstr>
      <vt:lpstr>PowerPoint Presentation</vt:lpstr>
      <vt:lpstr>Streptococcal Pharyngitis - Diagnosis</vt:lpstr>
      <vt:lpstr>Before making the diagnosis of streptococcal pharyngitis:</vt:lpstr>
      <vt:lpstr>Streptococcal Pharyngitis: Who to Test?</vt:lpstr>
      <vt:lpstr>Streptococcal Pharyngitis: Who to Test?</vt:lpstr>
      <vt:lpstr>Streptococcal Pharyngitis: Tests</vt:lpstr>
      <vt:lpstr>Streptococcal Pharyngitis: Testing</vt:lpstr>
      <vt:lpstr>Streptococcal Pharyngitis: Treatment</vt:lpstr>
      <vt:lpstr>Antibiotics for Streptococcal Pharyngitis</vt:lpstr>
      <vt:lpstr>Complications of Streptococcal Pharyngitis</vt:lpstr>
      <vt:lpstr>Peritonsillar Abscess</vt:lpstr>
      <vt:lpstr>Group A Streptococcal Bacteremia</vt:lpstr>
      <vt:lpstr>Acute Rheumatic Fever</vt:lpstr>
      <vt:lpstr>Acute Rheumatic Fever</vt:lpstr>
      <vt:lpstr>PowerPoint Presentation</vt:lpstr>
      <vt:lpstr>Poststreptococcal Glomerulonephritis</vt:lpstr>
      <vt:lpstr>Back to the Case Presentation</vt:lpstr>
      <vt:lpstr>Summary</vt:lpstr>
      <vt:lpstr>Thank You for Your Time and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Harry Brown</dc:creator>
  <cp:lastModifiedBy>Harry Brown</cp:lastModifiedBy>
  <cp:revision>5</cp:revision>
  <dcterms:created xsi:type="dcterms:W3CDTF">2023-01-19T13:58:51Z</dcterms:created>
  <dcterms:modified xsi:type="dcterms:W3CDTF">2023-01-20T03:51:10Z</dcterms:modified>
</cp:coreProperties>
</file>