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70" r:id="rId6"/>
    <p:sldId id="262" r:id="rId7"/>
    <p:sldId id="265" r:id="rId8"/>
    <p:sldId id="263" r:id="rId9"/>
    <p:sldId id="264" r:id="rId10"/>
    <p:sldId id="266" r:id="rId11"/>
    <p:sldId id="267" r:id="rId12"/>
    <p:sldId id="268" r:id="rId13"/>
    <p:sldId id="269" r:id="rId14"/>
    <p:sldId id="260" r:id="rId15"/>
    <p:sldId id="261" r:id="rId16"/>
    <p:sldId id="271" r:id="rId17"/>
    <p:sldId id="272" r:id="rId18"/>
    <p:sldId id="273" r:id="rId19"/>
    <p:sldId id="274" r:id="rId20"/>
    <p:sldId id="275"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2C80EA-74D8-4FB3-9F57-5D5C658823D9}" v="23" dt="2023-01-19T15:21:51.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8" autoAdjust="0"/>
    <p:restoredTop sz="88832" autoAdjust="0"/>
  </p:normalViewPr>
  <p:slideViewPr>
    <p:cSldViewPr snapToGrid="0">
      <p:cViewPr varScale="1">
        <p:scale>
          <a:sx n="80" d="100"/>
          <a:sy n="80" d="100"/>
        </p:scale>
        <p:origin x="183"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3A9303-31EF-4EA8-B04A-43AEE2094B92}" type="datetimeFigureOut">
              <a:rPr lang="en-US" smtClean="0"/>
              <a:t>1/19/2023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5D9EC5-B41E-4C03-A71C-6313CD913128}" type="slidenum">
              <a:rPr lang="en-US" smtClean="0"/>
              <a:t>‹#›</a:t>
            </a:fld>
            <a:endParaRPr lang="en-US"/>
          </a:p>
        </p:txBody>
      </p:sp>
    </p:spTree>
    <p:extLst>
      <p:ext uri="{BB962C8B-B14F-4D97-AF65-F5344CB8AC3E}">
        <p14:creationId xmlns:p14="http://schemas.microsoft.com/office/powerpoint/2010/main" val="2512794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XBB.1.5 rapidly increasing in proportion of variants circulating across USA</a:t>
            </a:r>
          </a:p>
          <a:p>
            <a:r>
              <a:rPr lang="en-US" dirty="0"/>
              <a:t>Very large proportions of XBB.1.15 in NE region (dark blue)</a:t>
            </a:r>
          </a:p>
        </p:txBody>
      </p:sp>
      <p:sp>
        <p:nvSpPr>
          <p:cNvPr id="4" name="Slide Number Placeholder 3"/>
          <p:cNvSpPr>
            <a:spLocks noGrp="1"/>
          </p:cNvSpPr>
          <p:nvPr>
            <p:ph type="sldNum" sz="quarter" idx="5"/>
          </p:nvPr>
        </p:nvSpPr>
        <p:spPr/>
        <p:txBody>
          <a:bodyPr/>
          <a:lstStyle/>
          <a:p>
            <a:fld id="{D35D9EC5-B41E-4C03-A71C-6313CD913128}" type="slidenum">
              <a:rPr lang="en-US" smtClean="0"/>
              <a:t>5</a:t>
            </a:fld>
            <a:endParaRPr lang="en-US"/>
          </a:p>
        </p:txBody>
      </p:sp>
    </p:spTree>
    <p:extLst>
      <p:ext uri="{BB962C8B-B14F-4D97-AF65-F5344CB8AC3E}">
        <p14:creationId xmlns:p14="http://schemas.microsoft.com/office/powerpoint/2010/main" val="2105253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Whole picture of USA community levels (for added context)- USET region in USA increasing community levels vs west</a:t>
            </a:r>
          </a:p>
        </p:txBody>
      </p:sp>
      <p:sp>
        <p:nvSpPr>
          <p:cNvPr id="4" name="Slide Number Placeholder 3"/>
          <p:cNvSpPr>
            <a:spLocks noGrp="1"/>
          </p:cNvSpPr>
          <p:nvPr>
            <p:ph type="sldNum" sz="quarter" idx="5"/>
          </p:nvPr>
        </p:nvSpPr>
        <p:spPr/>
        <p:txBody>
          <a:bodyPr/>
          <a:lstStyle/>
          <a:p>
            <a:fld id="{D35D9EC5-B41E-4C03-A71C-6313CD913128}" type="slidenum">
              <a:rPr lang="en-US" smtClean="0"/>
              <a:t>7</a:t>
            </a:fld>
            <a:endParaRPr lang="en-US"/>
          </a:p>
        </p:txBody>
      </p:sp>
    </p:spTree>
    <p:extLst>
      <p:ext uri="{BB962C8B-B14F-4D97-AF65-F5344CB8AC3E}">
        <p14:creationId xmlns:p14="http://schemas.microsoft.com/office/powerpoint/2010/main" val="1899023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53000">
              <a:srgbClr val="7F90A7"/>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120F-2E2E-4DD8-A46C-4D82050A56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85C4F0-C346-4ECD-A58F-E5D0B66E9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00805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7F5B-3DB9-4410-87B0-D51B99498B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5B8E7F-F7A8-42CD-8E1C-31777CA04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2366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5578-ED95-42AC-B25E-289DE47E6C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0191CD-FAA2-441D-90B9-2D3304E566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25715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E868-488B-46A1-9F5E-DDD7BABDA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3299F4-B8AE-44D1-BEE1-393BF7A78C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C1612-A506-4700-8617-02DA244F3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806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5F74-0451-4A48-9604-1ED9C4A320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71FC9A-724B-40EC-B29D-CE0157F2B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2A7CDA-C498-43FD-89F9-9ABF3FE803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11F2AB-BD46-4F3F-8AC8-2AFF27A01E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9DC3F-585A-492C-A9BB-65867FD5F4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913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1ADD-B849-45C0-9AB8-6AEBF6BD70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548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684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0790-0767-41E9-9111-6FC4D9FE89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CF26E5-A6A0-4E1B-A8B1-6A2E9500C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EB8B2-A32F-4033-B391-5C0FC2944C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6408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AD07-C192-4D0E-9970-187D9DEECC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E5304D-8FDC-47FE-A53A-CB1403506C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E4A6A3E-3C11-43C6-80DB-2B39233C9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57422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9742-2D76-498E-AA90-1C3ED3F16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087427-75FF-490C-9486-199112C569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033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9131B2-C4B9-4A35-8E4B-C09F3B1181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1B959F-0249-4EFC-9D12-18F3E742DD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3753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44000">
              <a:srgbClr val="7F90A7"/>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C400D6-9F2E-4CED-A61E-5254B2459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638DE1-20AE-4B32-BED1-9677A6D535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795E9977-2DA8-47C0-AA13-9CA5A378CED3}"/>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7960365" y="5628014"/>
            <a:ext cx="872255" cy="87225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523498B7-9A18-31DB-9E1F-F4957F0F9475}"/>
              </a:ext>
            </a:extLst>
          </p:cNvPr>
          <p:cNvPicPr>
            <a:picLocks noChangeAspect="1"/>
          </p:cNvPicPr>
          <p:nvPr/>
        </p:nvPicPr>
        <p:blipFill rotWithShape="1">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l="22319"/>
          <a:stretch/>
        </p:blipFill>
        <p:spPr>
          <a:xfrm>
            <a:off x="8832620" y="5479822"/>
            <a:ext cx="3074315" cy="1168640"/>
          </a:xfrm>
          <a:prstGeom prst="rect">
            <a:avLst/>
          </a:prstGeom>
        </p:spPr>
      </p:pic>
    </p:spTree>
    <p:extLst>
      <p:ext uri="{BB962C8B-B14F-4D97-AF65-F5344CB8AC3E}">
        <p14:creationId xmlns:p14="http://schemas.microsoft.com/office/powerpoint/2010/main" val="17054254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duke@usetinc.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coronavirus/2019-ncov/science/community-levels.html" TargetMode="External"/><Relationship Id="rId2" Type="http://schemas.openxmlformats.org/officeDocument/2006/relationships/hyperlink" Target="https://www.cdc.gov/coronavirus/2019-ncov/variants/variant-classifications.html#:~:text=Variants%20of%20concern%20might%20require,vaccines%20and%20treatments%20against%20the" TargetMode="External"/><Relationship Id="rId1" Type="http://schemas.openxmlformats.org/officeDocument/2006/relationships/slideLayout" Target="../slideLayouts/slideLayout2.xml"/><Relationship Id="rId5" Type="http://schemas.openxmlformats.org/officeDocument/2006/relationships/hyperlink" Target="https://covid.cdc.gov/covid-data-tracker/#vaccinations_vacc-people-onedose-pop-5yr" TargetMode="External"/><Relationship Id="rId4" Type="http://schemas.openxmlformats.org/officeDocument/2006/relationships/hyperlink" Target="https://covid.cdc.gov/covid-data-tracker/#wastewater-surveillanc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cdc.gov/flu/weekly/"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agarrett@usetinc.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ACC6-19EE-8855-EE33-609ECE8B0D03}"/>
              </a:ext>
            </a:extLst>
          </p:cNvPr>
          <p:cNvSpPr>
            <a:spLocks noGrp="1"/>
          </p:cNvSpPr>
          <p:nvPr>
            <p:ph type="ctrTitle"/>
          </p:nvPr>
        </p:nvSpPr>
        <p:spPr>
          <a:xfrm>
            <a:off x="1078523" y="1122363"/>
            <a:ext cx="9894277" cy="2387600"/>
          </a:xfrm>
        </p:spPr>
        <p:txBody>
          <a:bodyPr/>
          <a:lstStyle/>
          <a:p>
            <a:r>
              <a:rPr lang="en-US" b="1" dirty="0"/>
              <a:t>USET Infectious Disease ECHO</a:t>
            </a:r>
            <a:endParaRPr lang="en-US" dirty="0"/>
          </a:p>
        </p:txBody>
      </p:sp>
      <p:sp>
        <p:nvSpPr>
          <p:cNvPr id="3" name="Subtitle 2">
            <a:extLst>
              <a:ext uri="{FF2B5EF4-FFF2-40B4-BE49-F238E27FC236}">
                <a16:creationId xmlns:a16="http://schemas.microsoft.com/office/drawing/2014/main" id="{A5D22804-BA44-61F6-DE99-8865DEA5D144}"/>
              </a:ext>
            </a:extLst>
          </p:cNvPr>
          <p:cNvSpPr>
            <a:spLocks noGrp="1"/>
          </p:cNvSpPr>
          <p:nvPr>
            <p:ph type="subTitle" idx="1"/>
          </p:nvPr>
        </p:nvSpPr>
        <p:spPr>
          <a:xfrm>
            <a:off x="1524000" y="3602037"/>
            <a:ext cx="9144000" cy="2915993"/>
          </a:xfrm>
        </p:spPr>
        <p:txBody>
          <a:bodyPr>
            <a:normAutofit lnSpcReduction="10000"/>
          </a:bodyPr>
          <a:lstStyle/>
          <a:p>
            <a:r>
              <a:rPr lang="en-US" sz="2400" dirty="0"/>
              <a:t>United South and Eastern Tribes (USET)</a:t>
            </a:r>
            <a:br>
              <a:rPr lang="en-US" sz="2400" dirty="0"/>
            </a:br>
            <a:r>
              <a:rPr lang="en-US" sz="2400" dirty="0"/>
              <a:t>Tribal Epidemiology Center (TEC)</a:t>
            </a:r>
            <a:br>
              <a:rPr lang="en-US" sz="1800" dirty="0"/>
            </a:br>
            <a:endParaRPr lang="en-US" sz="1800" dirty="0"/>
          </a:p>
          <a:p>
            <a:r>
              <a:rPr lang="en-US" sz="1800" dirty="0"/>
              <a:t>Christy Duke, MPH</a:t>
            </a:r>
          </a:p>
          <a:p>
            <a:r>
              <a:rPr lang="en-US" sz="1800" dirty="0"/>
              <a:t>Tribal Health Program Support Assistant Director</a:t>
            </a:r>
          </a:p>
          <a:p>
            <a:r>
              <a:rPr lang="en-US" sz="1800" dirty="0">
                <a:hlinkClick r:id="rId2"/>
              </a:rPr>
              <a:t>cduke@usetinc.org</a:t>
            </a:r>
            <a:endParaRPr lang="en-US" sz="1800" dirty="0"/>
          </a:p>
          <a:p>
            <a:endParaRPr lang="en-US" dirty="0"/>
          </a:p>
          <a:p>
            <a:r>
              <a:rPr lang="en-US" sz="1800" dirty="0"/>
              <a:t>January 20, 2023</a:t>
            </a:r>
          </a:p>
          <a:p>
            <a:endParaRPr lang="en-US" dirty="0"/>
          </a:p>
        </p:txBody>
      </p:sp>
    </p:spTree>
    <p:extLst>
      <p:ext uri="{BB962C8B-B14F-4D97-AF65-F5344CB8AC3E}">
        <p14:creationId xmlns:p14="http://schemas.microsoft.com/office/powerpoint/2010/main" val="4054944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1CFA4-5840-3DD2-A598-9843895D504B}"/>
              </a:ext>
            </a:extLst>
          </p:cNvPr>
          <p:cNvSpPr>
            <a:spLocks noGrp="1"/>
          </p:cNvSpPr>
          <p:nvPr>
            <p:ph type="title"/>
          </p:nvPr>
        </p:nvSpPr>
        <p:spPr/>
        <p:txBody>
          <a:bodyPr/>
          <a:lstStyle/>
          <a:p>
            <a:r>
              <a:rPr lang="en-US" b="1" dirty="0"/>
              <a:t>USET TEC Epidemiology Update: COVID-19</a:t>
            </a:r>
          </a:p>
        </p:txBody>
      </p:sp>
      <p:sp>
        <p:nvSpPr>
          <p:cNvPr id="5" name="Text Placeholder 4">
            <a:extLst>
              <a:ext uri="{FF2B5EF4-FFF2-40B4-BE49-F238E27FC236}">
                <a16:creationId xmlns:a16="http://schemas.microsoft.com/office/drawing/2014/main" id="{2FE89737-3D4F-7FF6-11DB-06CCA82D30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12803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4F7975-F766-5109-AB3A-CF699685F0E7}"/>
              </a:ext>
            </a:extLst>
          </p:cNvPr>
          <p:cNvSpPr>
            <a:spLocks noGrp="1"/>
          </p:cNvSpPr>
          <p:nvPr>
            <p:ph type="title"/>
          </p:nvPr>
        </p:nvSpPr>
        <p:spPr>
          <a:xfrm>
            <a:off x="0" y="365125"/>
            <a:ext cx="12192000" cy="1325563"/>
          </a:xfrm>
        </p:spPr>
        <p:txBody>
          <a:bodyPr/>
          <a:lstStyle/>
          <a:p>
            <a:r>
              <a:rPr lang="en-US" b="1" dirty="0"/>
              <a:t>USET COVID-19 Surveillance and Vaccination Reports</a:t>
            </a:r>
          </a:p>
        </p:txBody>
      </p:sp>
      <p:sp>
        <p:nvSpPr>
          <p:cNvPr id="5" name="Content Placeholder 4">
            <a:extLst>
              <a:ext uri="{FF2B5EF4-FFF2-40B4-BE49-F238E27FC236}">
                <a16:creationId xmlns:a16="http://schemas.microsoft.com/office/drawing/2014/main" id="{6F19D51A-D5D8-6DB3-F592-0004B0CBF6CF}"/>
              </a:ext>
            </a:extLst>
          </p:cNvPr>
          <p:cNvSpPr>
            <a:spLocks noGrp="1"/>
          </p:cNvSpPr>
          <p:nvPr>
            <p:ph idx="1"/>
          </p:nvPr>
        </p:nvSpPr>
        <p:spPr/>
        <p:txBody>
          <a:bodyPr/>
          <a:lstStyle/>
          <a:p>
            <a:r>
              <a:rPr lang="en-US" dirty="0"/>
              <a:t>Data Sources </a:t>
            </a:r>
          </a:p>
          <a:p>
            <a:pPr lvl="1"/>
            <a:r>
              <a:rPr lang="en-US" dirty="0"/>
              <a:t>COVID-19 Surveillance Report</a:t>
            </a:r>
          </a:p>
          <a:p>
            <a:pPr marL="914400" lvl="2" indent="0">
              <a:buNone/>
            </a:pPr>
            <a:r>
              <a:rPr lang="en-US" dirty="0"/>
              <a:t>1.) Indian Health Service (IHS) Nashville Area Weekly COVID-19 Tracking Sheet</a:t>
            </a:r>
          </a:p>
          <a:p>
            <a:pPr marL="914400" lvl="2" indent="0">
              <a:buNone/>
            </a:pPr>
            <a:r>
              <a:rPr lang="en-US" dirty="0"/>
              <a:t>2.) Centers for Disease Control and Prevention (CDC) COVID-19 Community Levels </a:t>
            </a:r>
          </a:p>
          <a:p>
            <a:pPr marL="914400" lvl="2" indent="0">
              <a:buNone/>
            </a:pPr>
            <a:r>
              <a:rPr lang="en-US" dirty="0"/>
              <a:t>3.) Centers for Disease Control and Prevention (CDC) Wastewater Surveillance </a:t>
            </a:r>
          </a:p>
          <a:p>
            <a:pPr marL="914400" lvl="2" indent="0">
              <a:buNone/>
            </a:pPr>
            <a:r>
              <a:rPr lang="en-US" dirty="0">
                <a:solidFill>
                  <a:schemeClr val="tx1">
                    <a:lumMod val="75000"/>
                    <a:lumOff val="25000"/>
                  </a:schemeClr>
                </a:solidFill>
              </a:rPr>
              <a:t>4.) Health and Human Services (HHS) Protect COVID-19 Data Hub </a:t>
            </a:r>
          </a:p>
          <a:p>
            <a:pPr lvl="1"/>
            <a:r>
              <a:rPr lang="en-US" dirty="0"/>
              <a:t>COVID-19 Vaccination Report</a:t>
            </a:r>
          </a:p>
          <a:p>
            <a:pPr marL="914400" lvl="2" indent="0">
              <a:buNone/>
            </a:pPr>
            <a:r>
              <a:rPr lang="en-US" dirty="0"/>
              <a:t>1.) Indian Health Service (IHS) COVID-19 Dashboard/ Vaccine Administration Management System (VAMS)</a:t>
            </a:r>
          </a:p>
          <a:p>
            <a:pPr marL="914400" lvl="2" indent="0">
              <a:buNone/>
            </a:pPr>
            <a:r>
              <a:rPr lang="en-US" dirty="0"/>
              <a:t>2.) Centers for Disease Control and Prevention (CDC) COVID-19 Data Tracker</a:t>
            </a:r>
          </a:p>
        </p:txBody>
      </p:sp>
    </p:spTree>
    <p:extLst>
      <p:ext uri="{BB962C8B-B14F-4D97-AF65-F5344CB8AC3E}">
        <p14:creationId xmlns:p14="http://schemas.microsoft.com/office/powerpoint/2010/main" val="1956841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7FDEE-6185-9AD4-ADDA-B67BA2A080E9}"/>
              </a:ext>
            </a:extLst>
          </p:cNvPr>
          <p:cNvSpPr>
            <a:spLocks noGrp="1"/>
          </p:cNvSpPr>
          <p:nvPr>
            <p:ph type="title"/>
          </p:nvPr>
        </p:nvSpPr>
        <p:spPr/>
        <p:txBody>
          <a:bodyPr/>
          <a:lstStyle/>
          <a:p>
            <a:r>
              <a:rPr lang="en-US" b="1" dirty="0"/>
              <a:t>Nashville Area COVID-19 Epidemiology </a:t>
            </a:r>
            <a:endParaRPr lang="en-US" dirty="0"/>
          </a:p>
        </p:txBody>
      </p:sp>
      <p:sp>
        <p:nvSpPr>
          <p:cNvPr id="3" name="Content Placeholder 2">
            <a:extLst>
              <a:ext uri="{FF2B5EF4-FFF2-40B4-BE49-F238E27FC236}">
                <a16:creationId xmlns:a16="http://schemas.microsoft.com/office/drawing/2014/main" id="{45E78D8F-022C-AC0B-C2F7-EB409E0DCA5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E9BA1BD-32A3-7793-DF38-03496C26ED3B}"/>
              </a:ext>
            </a:extLst>
          </p:cNvPr>
          <p:cNvPicPr>
            <a:picLocks noChangeAspect="1"/>
          </p:cNvPicPr>
          <p:nvPr/>
        </p:nvPicPr>
        <p:blipFill>
          <a:blip r:embed="rId2"/>
          <a:stretch>
            <a:fillRect/>
          </a:stretch>
        </p:blipFill>
        <p:spPr>
          <a:xfrm>
            <a:off x="13130" y="1825625"/>
            <a:ext cx="12178870" cy="1863524"/>
          </a:xfrm>
          <a:prstGeom prst="rect">
            <a:avLst/>
          </a:prstGeom>
        </p:spPr>
      </p:pic>
    </p:spTree>
    <p:extLst>
      <p:ext uri="{BB962C8B-B14F-4D97-AF65-F5344CB8AC3E}">
        <p14:creationId xmlns:p14="http://schemas.microsoft.com/office/powerpoint/2010/main" val="128986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3BE72-5DA2-6662-5391-06FD7ECD7E74}"/>
              </a:ext>
            </a:extLst>
          </p:cNvPr>
          <p:cNvSpPr>
            <a:spLocks noGrp="1"/>
          </p:cNvSpPr>
          <p:nvPr>
            <p:ph type="title"/>
          </p:nvPr>
        </p:nvSpPr>
        <p:spPr/>
        <p:txBody>
          <a:bodyPr/>
          <a:lstStyle/>
          <a:p>
            <a:r>
              <a:rPr lang="en-US" b="1" dirty="0"/>
              <a:t>CDC Nowcast Variants as of 1/14/2023</a:t>
            </a:r>
          </a:p>
        </p:txBody>
      </p:sp>
      <p:sp>
        <p:nvSpPr>
          <p:cNvPr id="3" name="Content Placeholder 2">
            <a:extLst>
              <a:ext uri="{FF2B5EF4-FFF2-40B4-BE49-F238E27FC236}">
                <a16:creationId xmlns:a16="http://schemas.microsoft.com/office/drawing/2014/main" id="{9FDFB027-B4E8-69AF-676A-3A160BAC16C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2FB2522-C61C-06DD-07C2-7C02F1E6FC86}"/>
              </a:ext>
            </a:extLst>
          </p:cNvPr>
          <p:cNvPicPr>
            <a:picLocks noChangeAspect="1"/>
          </p:cNvPicPr>
          <p:nvPr/>
        </p:nvPicPr>
        <p:blipFill>
          <a:blip r:embed="rId3"/>
          <a:stretch>
            <a:fillRect/>
          </a:stretch>
        </p:blipFill>
        <p:spPr>
          <a:xfrm>
            <a:off x="4364230" y="1404946"/>
            <a:ext cx="7827770" cy="5453054"/>
          </a:xfrm>
          <a:prstGeom prst="rect">
            <a:avLst/>
          </a:prstGeom>
        </p:spPr>
      </p:pic>
      <p:pic>
        <p:nvPicPr>
          <p:cNvPr id="7" name="Picture 6">
            <a:extLst>
              <a:ext uri="{FF2B5EF4-FFF2-40B4-BE49-F238E27FC236}">
                <a16:creationId xmlns:a16="http://schemas.microsoft.com/office/drawing/2014/main" id="{DC288268-817B-A8CE-C346-B2A599EE813B}"/>
              </a:ext>
            </a:extLst>
          </p:cNvPr>
          <p:cNvPicPr>
            <a:picLocks noChangeAspect="1"/>
          </p:cNvPicPr>
          <p:nvPr/>
        </p:nvPicPr>
        <p:blipFill>
          <a:blip r:embed="rId4"/>
          <a:stretch>
            <a:fillRect/>
          </a:stretch>
        </p:blipFill>
        <p:spPr>
          <a:xfrm>
            <a:off x="311953" y="1404946"/>
            <a:ext cx="7716609" cy="4543424"/>
          </a:xfrm>
          <a:prstGeom prst="rect">
            <a:avLst/>
          </a:prstGeom>
        </p:spPr>
      </p:pic>
    </p:spTree>
    <p:extLst>
      <p:ext uri="{BB962C8B-B14F-4D97-AF65-F5344CB8AC3E}">
        <p14:creationId xmlns:p14="http://schemas.microsoft.com/office/powerpoint/2010/main" val="30370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25083-A599-5A59-1DE5-363C6DC74A9C}"/>
              </a:ext>
            </a:extLst>
          </p:cNvPr>
          <p:cNvSpPr>
            <a:spLocks noGrp="1"/>
          </p:cNvSpPr>
          <p:nvPr>
            <p:ph type="title"/>
          </p:nvPr>
        </p:nvSpPr>
        <p:spPr>
          <a:xfrm>
            <a:off x="281354" y="365125"/>
            <a:ext cx="11910646" cy="1325563"/>
          </a:xfrm>
        </p:spPr>
        <p:txBody>
          <a:bodyPr/>
          <a:lstStyle/>
          <a:p>
            <a:r>
              <a:rPr lang="en-US" b="1" dirty="0"/>
              <a:t>CDC COVID-19 Community Levels in USET States</a:t>
            </a:r>
            <a:endParaRPr lang="en-US" dirty="0"/>
          </a:p>
        </p:txBody>
      </p:sp>
      <p:sp>
        <p:nvSpPr>
          <p:cNvPr id="3" name="Content Placeholder 2">
            <a:extLst>
              <a:ext uri="{FF2B5EF4-FFF2-40B4-BE49-F238E27FC236}">
                <a16:creationId xmlns:a16="http://schemas.microsoft.com/office/drawing/2014/main" id="{A5CDBF07-312F-CFC9-5E83-0529D3BB7F8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5E25793-4348-EF93-ECEE-5ECF141E0F2A}"/>
              </a:ext>
            </a:extLst>
          </p:cNvPr>
          <p:cNvPicPr>
            <a:picLocks noChangeAspect="1"/>
          </p:cNvPicPr>
          <p:nvPr/>
        </p:nvPicPr>
        <p:blipFill>
          <a:blip r:embed="rId2"/>
          <a:stretch>
            <a:fillRect/>
          </a:stretch>
        </p:blipFill>
        <p:spPr>
          <a:xfrm>
            <a:off x="7780283" y="1842595"/>
            <a:ext cx="4411717" cy="3172810"/>
          </a:xfrm>
          <a:prstGeom prst="rect">
            <a:avLst/>
          </a:prstGeom>
        </p:spPr>
      </p:pic>
      <p:pic>
        <p:nvPicPr>
          <p:cNvPr id="5" name="Picture 4">
            <a:extLst>
              <a:ext uri="{FF2B5EF4-FFF2-40B4-BE49-F238E27FC236}">
                <a16:creationId xmlns:a16="http://schemas.microsoft.com/office/drawing/2014/main" id="{0C18F585-F653-6F36-6AB7-A69B0C30058A}"/>
              </a:ext>
            </a:extLst>
          </p:cNvPr>
          <p:cNvPicPr>
            <a:picLocks noChangeAspect="1"/>
          </p:cNvPicPr>
          <p:nvPr/>
        </p:nvPicPr>
        <p:blipFill>
          <a:blip r:embed="rId3"/>
          <a:stretch>
            <a:fillRect/>
          </a:stretch>
        </p:blipFill>
        <p:spPr>
          <a:xfrm>
            <a:off x="207195" y="1570695"/>
            <a:ext cx="7679209" cy="4390724"/>
          </a:xfrm>
          <a:prstGeom prst="rect">
            <a:avLst/>
          </a:prstGeom>
        </p:spPr>
      </p:pic>
      <p:pic>
        <p:nvPicPr>
          <p:cNvPr id="7" name="Picture 6">
            <a:extLst>
              <a:ext uri="{FF2B5EF4-FFF2-40B4-BE49-F238E27FC236}">
                <a16:creationId xmlns:a16="http://schemas.microsoft.com/office/drawing/2014/main" id="{7830444D-4F37-D36E-F645-E6227F797A7B}"/>
              </a:ext>
            </a:extLst>
          </p:cNvPr>
          <p:cNvPicPr>
            <a:picLocks noChangeAspect="1"/>
          </p:cNvPicPr>
          <p:nvPr/>
        </p:nvPicPr>
        <p:blipFill>
          <a:blip r:embed="rId4"/>
          <a:stretch>
            <a:fillRect/>
          </a:stretch>
        </p:blipFill>
        <p:spPr>
          <a:xfrm>
            <a:off x="207195" y="1570695"/>
            <a:ext cx="7573088" cy="4514924"/>
          </a:xfrm>
          <a:prstGeom prst="rect">
            <a:avLst/>
          </a:prstGeom>
        </p:spPr>
      </p:pic>
    </p:spTree>
    <p:extLst>
      <p:ext uri="{BB962C8B-B14F-4D97-AF65-F5344CB8AC3E}">
        <p14:creationId xmlns:p14="http://schemas.microsoft.com/office/powerpoint/2010/main" val="5269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1E49-1170-650C-8F2E-34C2721DB5C2}"/>
              </a:ext>
            </a:extLst>
          </p:cNvPr>
          <p:cNvSpPr>
            <a:spLocks noGrp="1"/>
          </p:cNvSpPr>
          <p:nvPr>
            <p:ph type="title"/>
          </p:nvPr>
        </p:nvSpPr>
        <p:spPr/>
        <p:txBody>
          <a:bodyPr/>
          <a:lstStyle/>
          <a:p>
            <a:r>
              <a:rPr lang="en-US" b="1" dirty="0"/>
              <a:t>USA Community Levels as of 1/13/2023</a:t>
            </a:r>
          </a:p>
        </p:txBody>
      </p:sp>
      <p:sp>
        <p:nvSpPr>
          <p:cNvPr id="3" name="Content Placeholder 2">
            <a:extLst>
              <a:ext uri="{FF2B5EF4-FFF2-40B4-BE49-F238E27FC236}">
                <a16:creationId xmlns:a16="http://schemas.microsoft.com/office/drawing/2014/main" id="{9BD468AF-EBA3-2B74-60A1-6F74ADFA00A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D35C5F8-547E-291B-CD99-9B89CC0AE9C0}"/>
              </a:ext>
            </a:extLst>
          </p:cNvPr>
          <p:cNvPicPr>
            <a:picLocks noChangeAspect="1"/>
          </p:cNvPicPr>
          <p:nvPr/>
        </p:nvPicPr>
        <p:blipFill>
          <a:blip r:embed="rId3"/>
          <a:stretch>
            <a:fillRect/>
          </a:stretch>
        </p:blipFill>
        <p:spPr>
          <a:xfrm>
            <a:off x="539261" y="1381794"/>
            <a:ext cx="11113477" cy="5476206"/>
          </a:xfrm>
          <a:prstGeom prst="rect">
            <a:avLst/>
          </a:prstGeom>
        </p:spPr>
      </p:pic>
    </p:spTree>
    <p:extLst>
      <p:ext uri="{BB962C8B-B14F-4D97-AF65-F5344CB8AC3E}">
        <p14:creationId xmlns:p14="http://schemas.microsoft.com/office/powerpoint/2010/main" val="356198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0E4D1-8429-AD07-E505-0E423C452CF1}"/>
              </a:ext>
            </a:extLst>
          </p:cNvPr>
          <p:cNvSpPr>
            <a:spLocks noGrp="1"/>
          </p:cNvSpPr>
          <p:nvPr>
            <p:ph type="title"/>
          </p:nvPr>
        </p:nvSpPr>
        <p:spPr>
          <a:xfrm>
            <a:off x="0" y="365125"/>
            <a:ext cx="12192000" cy="1325563"/>
          </a:xfrm>
        </p:spPr>
        <p:txBody>
          <a:bodyPr/>
          <a:lstStyle/>
          <a:p>
            <a:r>
              <a:rPr lang="en-US" b="1" dirty="0"/>
              <a:t>CDC COVID-19 National Wastewater Surveillance</a:t>
            </a:r>
            <a:endParaRPr lang="en-US" dirty="0"/>
          </a:p>
        </p:txBody>
      </p:sp>
      <p:pic>
        <p:nvPicPr>
          <p:cNvPr id="4" name="Content Placeholder 3">
            <a:extLst>
              <a:ext uri="{FF2B5EF4-FFF2-40B4-BE49-F238E27FC236}">
                <a16:creationId xmlns:a16="http://schemas.microsoft.com/office/drawing/2014/main" id="{0C49028C-C28D-4D5B-4149-6D14FF6028BA}"/>
              </a:ext>
            </a:extLst>
          </p:cNvPr>
          <p:cNvPicPr>
            <a:picLocks noGrp="1" noChangeAspect="1"/>
          </p:cNvPicPr>
          <p:nvPr>
            <p:ph idx="1"/>
          </p:nvPr>
        </p:nvPicPr>
        <p:blipFill>
          <a:blip r:embed="rId2"/>
          <a:stretch>
            <a:fillRect/>
          </a:stretch>
        </p:blipFill>
        <p:spPr>
          <a:xfrm>
            <a:off x="263236" y="1390649"/>
            <a:ext cx="10682891" cy="4927023"/>
          </a:xfrm>
          <a:prstGeom prst="rect">
            <a:avLst/>
          </a:prstGeom>
        </p:spPr>
      </p:pic>
      <p:pic>
        <p:nvPicPr>
          <p:cNvPr id="6" name="Picture 5">
            <a:extLst>
              <a:ext uri="{FF2B5EF4-FFF2-40B4-BE49-F238E27FC236}">
                <a16:creationId xmlns:a16="http://schemas.microsoft.com/office/drawing/2014/main" id="{2F92212C-8710-2CF3-9EF9-A7C3E1EDB5E2}"/>
              </a:ext>
            </a:extLst>
          </p:cNvPr>
          <p:cNvPicPr>
            <a:picLocks noChangeAspect="1"/>
          </p:cNvPicPr>
          <p:nvPr/>
        </p:nvPicPr>
        <p:blipFill>
          <a:blip r:embed="rId3"/>
          <a:stretch>
            <a:fillRect/>
          </a:stretch>
        </p:blipFill>
        <p:spPr>
          <a:xfrm>
            <a:off x="263236" y="1271837"/>
            <a:ext cx="10942295" cy="5221038"/>
          </a:xfrm>
          <a:prstGeom prst="rect">
            <a:avLst/>
          </a:prstGeom>
        </p:spPr>
      </p:pic>
    </p:spTree>
    <p:extLst>
      <p:ext uri="{BB962C8B-B14F-4D97-AF65-F5344CB8AC3E}">
        <p14:creationId xmlns:p14="http://schemas.microsoft.com/office/powerpoint/2010/main" val="216523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5E833-29D8-67A1-0A9A-408FD2841D18}"/>
              </a:ext>
            </a:extLst>
          </p:cNvPr>
          <p:cNvSpPr>
            <a:spLocks noGrp="1"/>
          </p:cNvSpPr>
          <p:nvPr>
            <p:ph type="title"/>
          </p:nvPr>
        </p:nvSpPr>
        <p:spPr/>
        <p:txBody>
          <a:bodyPr/>
          <a:lstStyle/>
          <a:p>
            <a:r>
              <a:rPr lang="en-US" b="1" dirty="0"/>
              <a:t>COVID-19 Hospital Admissions</a:t>
            </a:r>
            <a:endParaRPr lang="en-US" dirty="0"/>
          </a:p>
        </p:txBody>
      </p:sp>
      <p:sp>
        <p:nvSpPr>
          <p:cNvPr id="3" name="Content Placeholder 2">
            <a:extLst>
              <a:ext uri="{FF2B5EF4-FFF2-40B4-BE49-F238E27FC236}">
                <a16:creationId xmlns:a16="http://schemas.microsoft.com/office/drawing/2014/main" id="{666BD856-A347-F0EB-05C9-15B1B31A533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D3F15F11-B6AE-47D5-7DDC-4D6F8CFCDB9D}"/>
              </a:ext>
            </a:extLst>
          </p:cNvPr>
          <p:cNvPicPr>
            <a:picLocks noChangeAspect="1"/>
          </p:cNvPicPr>
          <p:nvPr/>
        </p:nvPicPr>
        <p:blipFill>
          <a:blip r:embed="rId2"/>
          <a:stretch>
            <a:fillRect/>
          </a:stretch>
        </p:blipFill>
        <p:spPr>
          <a:xfrm>
            <a:off x="98450" y="2552466"/>
            <a:ext cx="6097899" cy="2691835"/>
          </a:xfrm>
          <a:prstGeom prst="rect">
            <a:avLst/>
          </a:prstGeom>
        </p:spPr>
      </p:pic>
      <p:pic>
        <p:nvPicPr>
          <p:cNvPr id="6" name="Picture 5">
            <a:extLst>
              <a:ext uri="{FF2B5EF4-FFF2-40B4-BE49-F238E27FC236}">
                <a16:creationId xmlns:a16="http://schemas.microsoft.com/office/drawing/2014/main" id="{35EED930-E5AF-6CAF-7945-5B93F2CEC753}"/>
              </a:ext>
            </a:extLst>
          </p:cNvPr>
          <p:cNvPicPr>
            <a:picLocks noChangeAspect="1"/>
          </p:cNvPicPr>
          <p:nvPr/>
        </p:nvPicPr>
        <p:blipFill>
          <a:blip r:embed="rId3"/>
          <a:stretch>
            <a:fillRect/>
          </a:stretch>
        </p:blipFill>
        <p:spPr>
          <a:xfrm>
            <a:off x="6096000" y="1858993"/>
            <a:ext cx="5997550" cy="3491459"/>
          </a:xfrm>
          <a:prstGeom prst="rect">
            <a:avLst/>
          </a:prstGeom>
        </p:spPr>
      </p:pic>
    </p:spTree>
    <p:extLst>
      <p:ext uri="{BB962C8B-B14F-4D97-AF65-F5344CB8AC3E}">
        <p14:creationId xmlns:p14="http://schemas.microsoft.com/office/powerpoint/2010/main" val="349539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9" presetClass="emph" presetSubtype="0" nodeType="withEffect">
                                  <p:stCondLst>
                                    <p:cond delay="0"/>
                                  </p:stCondLst>
                                  <p:childTnLst>
                                    <p:set>
                                      <p:cBhvr>
                                        <p:cTn id="8" dur="indefinite"/>
                                        <p:tgtEl>
                                          <p:spTgt spid="4"/>
                                        </p:tgtEl>
                                        <p:attrNameLst>
                                          <p:attrName>style.opacity</p:attrName>
                                        </p:attrNameLst>
                                      </p:cBhvr>
                                      <p:to>
                                        <p:strVal val="0.5"/>
                                      </p:to>
                                    </p:set>
                                    <p:animEffect filter="image" prLst="opacity: 0.5">
                                      <p:cBhvr rctx="IE">
                                        <p:cTn id="9"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9DD7C-F184-E7A3-422B-810739722E48}"/>
              </a:ext>
            </a:extLst>
          </p:cNvPr>
          <p:cNvSpPr>
            <a:spLocks noGrp="1"/>
          </p:cNvSpPr>
          <p:nvPr>
            <p:ph type="title"/>
          </p:nvPr>
        </p:nvSpPr>
        <p:spPr/>
        <p:txBody>
          <a:bodyPr/>
          <a:lstStyle/>
          <a:p>
            <a:r>
              <a:rPr lang="en-US" b="1" dirty="0"/>
              <a:t>COVID-19 Vaccination Data</a:t>
            </a:r>
            <a:endParaRPr lang="en-US" dirty="0"/>
          </a:p>
        </p:txBody>
      </p:sp>
      <p:sp>
        <p:nvSpPr>
          <p:cNvPr id="3" name="Content Placeholder 2">
            <a:extLst>
              <a:ext uri="{FF2B5EF4-FFF2-40B4-BE49-F238E27FC236}">
                <a16:creationId xmlns:a16="http://schemas.microsoft.com/office/drawing/2014/main" id="{4AADB524-8ED9-FA45-C616-4FBA48EE41F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3E2982D-B442-131C-7304-A83FABFF5C57}"/>
              </a:ext>
            </a:extLst>
          </p:cNvPr>
          <p:cNvPicPr>
            <a:picLocks noChangeAspect="1"/>
          </p:cNvPicPr>
          <p:nvPr/>
        </p:nvPicPr>
        <p:blipFill>
          <a:blip r:embed="rId2"/>
          <a:stretch>
            <a:fillRect/>
          </a:stretch>
        </p:blipFill>
        <p:spPr>
          <a:xfrm>
            <a:off x="500062" y="1690688"/>
            <a:ext cx="11191875" cy="4381500"/>
          </a:xfrm>
          <a:prstGeom prst="rect">
            <a:avLst/>
          </a:prstGeom>
        </p:spPr>
      </p:pic>
    </p:spTree>
    <p:extLst>
      <p:ext uri="{BB962C8B-B14F-4D97-AF65-F5344CB8AC3E}">
        <p14:creationId xmlns:p14="http://schemas.microsoft.com/office/powerpoint/2010/main" val="2646682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8314-4B34-C145-1013-C197C9732405}"/>
              </a:ext>
            </a:extLst>
          </p:cNvPr>
          <p:cNvSpPr>
            <a:spLocks noGrp="1"/>
          </p:cNvSpPr>
          <p:nvPr>
            <p:ph type="title"/>
          </p:nvPr>
        </p:nvSpPr>
        <p:spPr/>
        <p:txBody>
          <a:bodyPr/>
          <a:lstStyle/>
          <a:p>
            <a:r>
              <a:rPr lang="en-US" b="1" dirty="0"/>
              <a:t>COVID-19 Vaccination Data</a:t>
            </a:r>
            <a:endParaRPr lang="en-US" dirty="0"/>
          </a:p>
        </p:txBody>
      </p:sp>
      <p:sp>
        <p:nvSpPr>
          <p:cNvPr id="3" name="Content Placeholder 2">
            <a:extLst>
              <a:ext uri="{FF2B5EF4-FFF2-40B4-BE49-F238E27FC236}">
                <a16:creationId xmlns:a16="http://schemas.microsoft.com/office/drawing/2014/main" id="{0879CDEA-5945-6C25-43D9-858F3C765B9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B0993D0-4E45-06A8-5BDA-A02CBD8E854C}"/>
              </a:ext>
            </a:extLst>
          </p:cNvPr>
          <p:cNvPicPr>
            <a:picLocks noChangeAspect="1"/>
          </p:cNvPicPr>
          <p:nvPr/>
        </p:nvPicPr>
        <p:blipFill>
          <a:blip r:embed="rId2"/>
          <a:stretch>
            <a:fillRect/>
          </a:stretch>
        </p:blipFill>
        <p:spPr>
          <a:xfrm>
            <a:off x="519112" y="1690688"/>
            <a:ext cx="11153775" cy="4600575"/>
          </a:xfrm>
          <a:prstGeom prst="rect">
            <a:avLst/>
          </a:prstGeom>
        </p:spPr>
      </p:pic>
    </p:spTree>
    <p:extLst>
      <p:ext uri="{BB962C8B-B14F-4D97-AF65-F5344CB8AC3E}">
        <p14:creationId xmlns:p14="http://schemas.microsoft.com/office/powerpoint/2010/main" val="1064219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109F5-E010-42C6-063A-25218E9A4B13}"/>
              </a:ext>
            </a:extLst>
          </p:cNvPr>
          <p:cNvSpPr>
            <a:spLocks noGrp="1"/>
          </p:cNvSpPr>
          <p:nvPr>
            <p:ph type="title"/>
          </p:nvPr>
        </p:nvSpPr>
        <p:spPr/>
        <p:txBody>
          <a:bodyPr/>
          <a:lstStyle/>
          <a:p>
            <a:r>
              <a:rPr lang="en-US" b="1" dirty="0"/>
              <a:t>COVID-19 Vaccination Data</a:t>
            </a:r>
            <a:endParaRPr lang="en-US" dirty="0"/>
          </a:p>
        </p:txBody>
      </p:sp>
      <p:sp>
        <p:nvSpPr>
          <p:cNvPr id="3" name="Content Placeholder 2">
            <a:extLst>
              <a:ext uri="{FF2B5EF4-FFF2-40B4-BE49-F238E27FC236}">
                <a16:creationId xmlns:a16="http://schemas.microsoft.com/office/drawing/2014/main" id="{E4BF091C-D416-8394-D4EB-680472E57BE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E3DE63C-A1D2-77C6-2448-179575E5F771}"/>
              </a:ext>
            </a:extLst>
          </p:cNvPr>
          <p:cNvPicPr>
            <a:picLocks noChangeAspect="1"/>
          </p:cNvPicPr>
          <p:nvPr/>
        </p:nvPicPr>
        <p:blipFill>
          <a:blip r:embed="rId2"/>
          <a:stretch>
            <a:fillRect/>
          </a:stretch>
        </p:blipFill>
        <p:spPr>
          <a:xfrm>
            <a:off x="500062" y="1690688"/>
            <a:ext cx="11191875" cy="4229100"/>
          </a:xfrm>
          <a:prstGeom prst="rect">
            <a:avLst/>
          </a:prstGeom>
        </p:spPr>
      </p:pic>
    </p:spTree>
    <p:extLst>
      <p:ext uri="{BB962C8B-B14F-4D97-AF65-F5344CB8AC3E}">
        <p14:creationId xmlns:p14="http://schemas.microsoft.com/office/powerpoint/2010/main" val="376340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606EC-029C-B5F9-3C87-BD6FEE21D140}"/>
              </a:ext>
            </a:extLst>
          </p:cNvPr>
          <p:cNvSpPr>
            <a:spLocks noGrp="1"/>
          </p:cNvSpPr>
          <p:nvPr>
            <p:ph type="title"/>
          </p:nvPr>
        </p:nvSpPr>
        <p:spPr/>
        <p:txBody>
          <a:bodyPr/>
          <a:lstStyle/>
          <a:p>
            <a:r>
              <a:rPr lang="en-US" b="1" dirty="0"/>
              <a:t>Data Sources: CDC COVID-19 Websites</a:t>
            </a:r>
            <a:endParaRPr lang="en-US" dirty="0"/>
          </a:p>
        </p:txBody>
      </p:sp>
      <p:sp>
        <p:nvSpPr>
          <p:cNvPr id="3" name="Content Placeholder 2">
            <a:extLst>
              <a:ext uri="{FF2B5EF4-FFF2-40B4-BE49-F238E27FC236}">
                <a16:creationId xmlns:a16="http://schemas.microsoft.com/office/drawing/2014/main" id="{4EFC53DF-31B8-233B-C8DA-E29CAEA9A660}"/>
              </a:ext>
            </a:extLst>
          </p:cNvPr>
          <p:cNvSpPr>
            <a:spLocks noGrp="1"/>
          </p:cNvSpPr>
          <p:nvPr>
            <p:ph idx="1"/>
          </p:nvPr>
        </p:nvSpPr>
        <p:spPr>
          <a:xfrm>
            <a:off x="838200" y="1556684"/>
            <a:ext cx="10515600" cy="4351338"/>
          </a:xfrm>
        </p:spPr>
        <p:txBody>
          <a:bodyPr>
            <a:normAutofit fontScale="92500" lnSpcReduction="20000"/>
          </a:bodyPr>
          <a:lstStyle/>
          <a:p>
            <a:pPr marL="0" indent="0">
              <a:buNone/>
            </a:pPr>
            <a:r>
              <a:rPr lang="en-US" dirty="0"/>
              <a:t>SARS-CoV-2 Variant Classifications and Definitions</a:t>
            </a:r>
          </a:p>
          <a:p>
            <a:r>
              <a:rPr lang="en-US" dirty="0">
                <a:hlinkClick r:id="rId2"/>
              </a:rPr>
              <a:t>https://www.cdc.gov/coronavirus/2019-ncov/variants/variant-classifications.html#:~:text=Variants%20of%20concern%20might%20require,vaccines%20and%20treatments%20against%20the</a:t>
            </a:r>
            <a:r>
              <a:rPr lang="en-US" dirty="0"/>
              <a:t> </a:t>
            </a:r>
          </a:p>
          <a:p>
            <a:pPr marL="0" indent="0">
              <a:buNone/>
            </a:pPr>
            <a:r>
              <a:rPr lang="en-US" dirty="0"/>
              <a:t>COVID-19 Community Levels </a:t>
            </a:r>
          </a:p>
          <a:p>
            <a:r>
              <a:rPr lang="en-US" dirty="0">
                <a:hlinkClick r:id="rId3"/>
              </a:rPr>
              <a:t>https://www.cdc.gov/coronavirus/2019-ncov/science/community-levels.html</a:t>
            </a:r>
            <a:r>
              <a:rPr lang="en-US" dirty="0"/>
              <a:t> </a:t>
            </a:r>
          </a:p>
          <a:p>
            <a:pPr marL="0" indent="0">
              <a:buNone/>
            </a:pPr>
            <a:r>
              <a:rPr lang="en-US" dirty="0"/>
              <a:t>National COVID-19 Wastewater Surveillance</a:t>
            </a:r>
          </a:p>
          <a:p>
            <a:r>
              <a:rPr lang="en-US" dirty="0">
                <a:hlinkClick r:id="rId4"/>
              </a:rPr>
              <a:t>https://covid.cdc.gov/covid-data-tracker/#wastewater-surveillance</a:t>
            </a:r>
            <a:r>
              <a:rPr lang="en-US" dirty="0"/>
              <a:t> </a:t>
            </a:r>
          </a:p>
          <a:p>
            <a:pPr marL="0" indent="0">
              <a:buNone/>
            </a:pPr>
            <a:r>
              <a:rPr lang="en-US" dirty="0"/>
              <a:t>COVID-19 Vaccinations in the United States</a:t>
            </a:r>
          </a:p>
          <a:p>
            <a:r>
              <a:rPr lang="en-US" dirty="0">
                <a:hlinkClick r:id="rId5"/>
              </a:rPr>
              <a:t>https://covid.cdc.gov/covid-data-tracker/#vaccinations_vacc-people-onedose-pop-5yr</a:t>
            </a:r>
            <a:r>
              <a:rPr lang="en-US" dirty="0"/>
              <a:t> </a:t>
            </a:r>
          </a:p>
          <a:p>
            <a:pPr marL="0" indent="0">
              <a:buNone/>
            </a:pPr>
            <a:endParaRPr lang="en-US" dirty="0"/>
          </a:p>
        </p:txBody>
      </p:sp>
    </p:spTree>
    <p:extLst>
      <p:ext uri="{BB962C8B-B14F-4D97-AF65-F5344CB8AC3E}">
        <p14:creationId xmlns:p14="http://schemas.microsoft.com/office/powerpoint/2010/main" val="1641559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1CFA4-5840-3DD2-A598-9843895D504B}"/>
              </a:ext>
            </a:extLst>
          </p:cNvPr>
          <p:cNvSpPr>
            <a:spLocks noGrp="1"/>
          </p:cNvSpPr>
          <p:nvPr>
            <p:ph type="title"/>
          </p:nvPr>
        </p:nvSpPr>
        <p:spPr/>
        <p:txBody>
          <a:bodyPr/>
          <a:lstStyle/>
          <a:p>
            <a:r>
              <a:rPr lang="en-US" b="1" dirty="0"/>
              <a:t>USET TEC Epidemiology Update: Influenza</a:t>
            </a:r>
          </a:p>
        </p:txBody>
      </p:sp>
      <p:sp>
        <p:nvSpPr>
          <p:cNvPr id="5" name="Text Placeholder 4">
            <a:extLst>
              <a:ext uri="{FF2B5EF4-FFF2-40B4-BE49-F238E27FC236}">
                <a16:creationId xmlns:a16="http://schemas.microsoft.com/office/drawing/2014/main" id="{2FE89737-3D4F-7FF6-11DB-06CCA82D30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98476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4F7975-F766-5109-AB3A-CF699685F0E7}"/>
              </a:ext>
            </a:extLst>
          </p:cNvPr>
          <p:cNvSpPr>
            <a:spLocks noGrp="1"/>
          </p:cNvSpPr>
          <p:nvPr>
            <p:ph type="title"/>
          </p:nvPr>
        </p:nvSpPr>
        <p:spPr>
          <a:xfrm>
            <a:off x="0" y="365125"/>
            <a:ext cx="12192000" cy="1325563"/>
          </a:xfrm>
        </p:spPr>
        <p:txBody>
          <a:bodyPr/>
          <a:lstStyle/>
          <a:p>
            <a:r>
              <a:rPr lang="en-US" b="1" dirty="0"/>
              <a:t>USET Influenza Surveillance and Vaccination Report</a:t>
            </a:r>
            <a:endParaRPr lang="en-US" dirty="0"/>
          </a:p>
        </p:txBody>
      </p:sp>
      <p:sp>
        <p:nvSpPr>
          <p:cNvPr id="5" name="Content Placeholder 4">
            <a:extLst>
              <a:ext uri="{FF2B5EF4-FFF2-40B4-BE49-F238E27FC236}">
                <a16:creationId xmlns:a16="http://schemas.microsoft.com/office/drawing/2014/main" id="{6F19D51A-D5D8-6DB3-F592-0004B0CBF6CF}"/>
              </a:ext>
            </a:extLst>
          </p:cNvPr>
          <p:cNvSpPr>
            <a:spLocks noGrp="1"/>
          </p:cNvSpPr>
          <p:nvPr>
            <p:ph idx="1"/>
          </p:nvPr>
        </p:nvSpPr>
        <p:spPr>
          <a:xfrm>
            <a:off x="521447" y="1586566"/>
            <a:ext cx="10515600" cy="4351338"/>
          </a:xfrm>
        </p:spPr>
        <p:txBody>
          <a:bodyPr/>
          <a:lstStyle/>
          <a:p>
            <a:r>
              <a:rPr lang="en-US" dirty="0"/>
              <a:t>Data Sources </a:t>
            </a:r>
          </a:p>
          <a:p>
            <a:pPr lvl="1"/>
            <a:r>
              <a:rPr lang="en-US" dirty="0"/>
              <a:t>CDC Weekly Influenza Report </a:t>
            </a:r>
            <a:r>
              <a:rPr lang="en-US" dirty="0">
                <a:hlinkClick r:id="rId2"/>
              </a:rPr>
              <a:t>https://www.cdc.gov/flu/weekly/</a:t>
            </a:r>
            <a:r>
              <a:rPr lang="en-US" dirty="0"/>
              <a:t>   </a:t>
            </a:r>
          </a:p>
          <a:p>
            <a:pPr lvl="2"/>
            <a:r>
              <a:rPr lang="en-US" dirty="0"/>
              <a:t>Percentage of Positive Influenza Tests Reported to CDC</a:t>
            </a:r>
          </a:p>
          <a:p>
            <a:pPr lvl="2"/>
            <a:r>
              <a:rPr lang="en-US" dirty="0"/>
              <a:t>Percentage of Visits for Influenza Like Illness (ILI) Reported by ILI Net</a:t>
            </a:r>
          </a:p>
          <a:p>
            <a:pPr lvl="2"/>
            <a:r>
              <a:rPr lang="en-US" dirty="0"/>
              <a:t>Number of New Influenza Hospital Admissions Reported to HHS Protect</a:t>
            </a:r>
          </a:p>
          <a:p>
            <a:pPr lvl="2"/>
            <a:r>
              <a:rPr lang="en-US" dirty="0"/>
              <a:t>Influenza Like Illness Activity Level by State</a:t>
            </a:r>
          </a:p>
          <a:p>
            <a:pPr lvl="2"/>
            <a:r>
              <a:rPr lang="en-US" dirty="0"/>
              <a:t>Percentage of Outpatient Visits for Respiratory Illness Reported By The U.S. Outpatient Influenza-like Illness Surveillance Network</a:t>
            </a:r>
          </a:p>
          <a:p>
            <a:pPr lvl="1"/>
            <a:r>
              <a:rPr lang="en-US" dirty="0"/>
              <a:t>Indian Health Service Weekly Influenza Report</a:t>
            </a:r>
          </a:p>
          <a:p>
            <a:pPr lvl="2"/>
            <a:r>
              <a:rPr lang="en-US" dirty="0"/>
              <a:t>Percentage ILI Visits for National IHS </a:t>
            </a:r>
          </a:p>
          <a:p>
            <a:pPr lvl="2"/>
            <a:r>
              <a:rPr lang="en-US" dirty="0"/>
              <a:t>Percentage ILI Visits for Nashville Area</a:t>
            </a:r>
          </a:p>
          <a:p>
            <a:pPr lvl="2"/>
            <a:r>
              <a:rPr lang="en-US" dirty="0"/>
              <a:t>Seasonal Influenza Vaccination by IHS Region and Age Group</a:t>
            </a:r>
          </a:p>
          <a:p>
            <a:pPr lvl="1"/>
            <a:endParaRPr lang="en-US" dirty="0"/>
          </a:p>
          <a:p>
            <a:pPr lvl="1"/>
            <a:endParaRPr lang="en-US" dirty="0"/>
          </a:p>
        </p:txBody>
      </p:sp>
    </p:spTree>
    <p:extLst>
      <p:ext uri="{BB962C8B-B14F-4D97-AF65-F5344CB8AC3E}">
        <p14:creationId xmlns:p14="http://schemas.microsoft.com/office/powerpoint/2010/main" val="907075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344F-6F80-12E0-3F87-E0C3AB9E01D1}"/>
              </a:ext>
            </a:extLst>
          </p:cNvPr>
          <p:cNvSpPr>
            <a:spLocks noGrp="1"/>
          </p:cNvSpPr>
          <p:nvPr>
            <p:ph type="title"/>
          </p:nvPr>
        </p:nvSpPr>
        <p:spPr/>
        <p:txBody>
          <a:bodyPr/>
          <a:lstStyle/>
          <a:p>
            <a:r>
              <a:rPr lang="en-US" b="1" dirty="0"/>
              <a:t>General Information- Biweekly Report</a:t>
            </a:r>
          </a:p>
        </p:txBody>
      </p:sp>
      <p:sp>
        <p:nvSpPr>
          <p:cNvPr id="3" name="Content Placeholder 2">
            <a:extLst>
              <a:ext uri="{FF2B5EF4-FFF2-40B4-BE49-F238E27FC236}">
                <a16:creationId xmlns:a16="http://schemas.microsoft.com/office/drawing/2014/main" id="{DDF16472-2305-49CE-6A80-6B25615B5D75}"/>
              </a:ext>
            </a:extLst>
          </p:cNvPr>
          <p:cNvSpPr>
            <a:spLocks noGrp="1"/>
          </p:cNvSpPr>
          <p:nvPr>
            <p:ph idx="1"/>
          </p:nvPr>
        </p:nvSpPr>
        <p:spPr>
          <a:xfrm>
            <a:off x="736600" y="1326123"/>
            <a:ext cx="10515600" cy="4675388"/>
          </a:xfrm>
        </p:spPr>
        <p:txBody>
          <a:bodyPr>
            <a:normAutofit lnSpcReduction="10000"/>
          </a:bodyPr>
          <a:lstStyle/>
          <a:p>
            <a:r>
              <a:rPr lang="en-US" dirty="0"/>
              <a:t>This data aims to provide a general overview on the current incidence of influenza and vaccination across the United States, within Indian Health Services, and specifically within the Nashville region</a:t>
            </a:r>
          </a:p>
          <a:p>
            <a:r>
              <a:rPr lang="en-US" dirty="0"/>
              <a:t>Data is reported by Morbidity and Mortality Weekly Report (MMWR) week</a:t>
            </a:r>
          </a:p>
          <a:p>
            <a:pPr lvl="1"/>
            <a:r>
              <a:rPr lang="en-US" dirty="0"/>
              <a:t>The MMWR week is the week of the epidemiologic year for which the National Notifiable Diseases Surveillance System (NNDSS) disease report is assigned by the reporting local or state health department for the purposes of MMWR disease incidence reporting and publishing </a:t>
            </a:r>
          </a:p>
          <a:p>
            <a:r>
              <a:rPr lang="en-US" dirty="0"/>
              <a:t>Influenza Like Illness visits for respiratory illness that includes fever plus a cough or sore throat, </a:t>
            </a:r>
            <a:r>
              <a:rPr lang="en-US" u="sng" dirty="0"/>
              <a:t>not laboratory confirmed influenza </a:t>
            </a:r>
            <a:r>
              <a:rPr lang="en-US" dirty="0"/>
              <a:t>and may include patient visits due to other respiratory pathogens that cause similar symptoms</a:t>
            </a:r>
          </a:p>
        </p:txBody>
      </p:sp>
    </p:spTree>
    <p:extLst>
      <p:ext uri="{BB962C8B-B14F-4D97-AF65-F5344CB8AC3E}">
        <p14:creationId xmlns:p14="http://schemas.microsoft.com/office/powerpoint/2010/main" val="283553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20B92-01F0-6AD1-3E73-652B6343033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14D9D9-2FC0-ED18-7B6D-BE1DADD305E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DB87B81-349E-7BAA-6413-739583224FC3}"/>
              </a:ext>
            </a:extLst>
          </p:cNvPr>
          <p:cNvPicPr>
            <a:picLocks noChangeAspect="1"/>
          </p:cNvPicPr>
          <p:nvPr/>
        </p:nvPicPr>
        <p:blipFill>
          <a:blip r:embed="rId2"/>
          <a:stretch>
            <a:fillRect/>
          </a:stretch>
        </p:blipFill>
        <p:spPr>
          <a:xfrm>
            <a:off x="0" y="764648"/>
            <a:ext cx="12192000" cy="5328704"/>
          </a:xfrm>
          <a:prstGeom prst="rect">
            <a:avLst/>
          </a:prstGeom>
        </p:spPr>
      </p:pic>
    </p:spTree>
    <p:extLst>
      <p:ext uri="{BB962C8B-B14F-4D97-AF65-F5344CB8AC3E}">
        <p14:creationId xmlns:p14="http://schemas.microsoft.com/office/powerpoint/2010/main" val="2451385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DC94E-7AF6-69F2-B91A-87044899AE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9E59E3-A215-6013-DBDE-A858A5F670D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7F58934-33F3-CC58-8CD5-344E801D2E37}"/>
              </a:ext>
            </a:extLst>
          </p:cNvPr>
          <p:cNvPicPr>
            <a:picLocks noChangeAspect="1"/>
          </p:cNvPicPr>
          <p:nvPr/>
        </p:nvPicPr>
        <p:blipFill>
          <a:blip r:embed="rId2"/>
          <a:stretch>
            <a:fillRect/>
          </a:stretch>
        </p:blipFill>
        <p:spPr>
          <a:xfrm>
            <a:off x="2053112" y="0"/>
            <a:ext cx="8085775" cy="6858000"/>
          </a:xfrm>
          <a:prstGeom prst="rect">
            <a:avLst/>
          </a:prstGeom>
        </p:spPr>
      </p:pic>
    </p:spTree>
    <p:extLst>
      <p:ext uri="{BB962C8B-B14F-4D97-AF65-F5344CB8AC3E}">
        <p14:creationId xmlns:p14="http://schemas.microsoft.com/office/powerpoint/2010/main" val="816401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15A1-39DF-3063-545D-715F2FF849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308AD3-4A82-DB7E-91A1-1F82344EE8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B726AEE-044D-3EE4-325A-13823719C27D}"/>
              </a:ext>
            </a:extLst>
          </p:cNvPr>
          <p:cNvPicPr>
            <a:picLocks noChangeAspect="1"/>
          </p:cNvPicPr>
          <p:nvPr/>
        </p:nvPicPr>
        <p:blipFill>
          <a:blip r:embed="rId2"/>
          <a:stretch>
            <a:fillRect/>
          </a:stretch>
        </p:blipFill>
        <p:spPr>
          <a:xfrm>
            <a:off x="1448885" y="496154"/>
            <a:ext cx="9294230" cy="5865692"/>
          </a:xfrm>
          <a:prstGeom prst="rect">
            <a:avLst/>
          </a:prstGeom>
        </p:spPr>
      </p:pic>
    </p:spTree>
    <p:extLst>
      <p:ext uri="{BB962C8B-B14F-4D97-AF65-F5344CB8AC3E}">
        <p14:creationId xmlns:p14="http://schemas.microsoft.com/office/powerpoint/2010/main" val="2761043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E0EEC-29E3-2CC0-4516-D1A9AD8387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D7078E-335A-8AC5-F00C-0017DBE890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C221992-4EEE-066D-AD43-62F9F4BE1973}"/>
              </a:ext>
            </a:extLst>
          </p:cNvPr>
          <p:cNvPicPr>
            <a:picLocks noChangeAspect="1"/>
          </p:cNvPicPr>
          <p:nvPr/>
        </p:nvPicPr>
        <p:blipFill>
          <a:blip r:embed="rId2"/>
          <a:stretch>
            <a:fillRect/>
          </a:stretch>
        </p:blipFill>
        <p:spPr>
          <a:xfrm>
            <a:off x="1388962" y="161391"/>
            <a:ext cx="9414076" cy="6535218"/>
          </a:xfrm>
          <a:prstGeom prst="rect">
            <a:avLst/>
          </a:prstGeom>
        </p:spPr>
      </p:pic>
    </p:spTree>
    <p:extLst>
      <p:ext uri="{BB962C8B-B14F-4D97-AF65-F5344CB8AC3E}">
        <p14:creationId xmlns:p14="http://schemas.microsoft.com/office/powerpoint/2010/main" val="3435399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5B1C3-6A8F-6BE5-856F-9E6B5620D9F7}"/>
              </a:ext>
            </a:extLst>
          </p:cNvPr>
          <p:cNvSpPr>
            <a:spLocks noGrp="1"/>
          </p:cNvSpPr>
          <p:nvPr>
            <p:ph type="title"/>
          </p:nvPr>
        </p:nvSpPr>
        <p:spPr/>
        <p:txBody>
          <a:bodyPr/>
          <a:lstStyle/>
          <a:p>
            <a:r>
              <a:rPr lang="en-US" b="1" dirty="0"/>
              <a:t>Questions?</a:t>
            </a:r>
            <a:endParaRPr lang="en-US" dirty="0"/>
          </a:p>
        </p:txBody>
      </p:sp>
      <p:sp>
        <p:nvSpPr>
          <p:cNvPr id="3" name="Content Placeholder 2">
            <a:extLst>
              <a:ext uri="{FF2B5EF4-FFF2-40B4-BE49-F238E27FC236}">
                <a16:creationId xmlns:a16="http://schemas.microsoft.com/office/drawing/2014/main" id="{789DAD40-225C-7FCA-1200-6E548A4BA034}"/>
              </a:ext>
            </a:extLst>
          </p:cNvPr>
          <p:cNvSpPr>
            <a:spLocks noGrp="1"/>
          </p:cNvSpPr>
          <p:nvPr>
            <p:ph idx="1"/>
          </p:nvPr>
        </p:nvSpPr>
        <p:spPr/>
        <p:txBody>
          <a:bodyPr/>
          <a:lstStyle/>
          <a:p>
            <a:pPr marL="0" indent="0" algn="ctr">
              <a:buNone/>
            </a:pPr>
            <a:r>
              <a:rPr lang="en-US" dirty="0"/>
              <a:t>Please contact us at usetepi@usetinc.org if you have questions, concerns, or require general assistance. </a:t>
            </a:r>
          </a:p>
          <a:p>
            <a:pPr marL="0" indent="0" algn="ctr">
              <a:buNone/>
            </a:pPr>
            <a:endParaRPr lang="en-US" dirty="0"/>
          </a:p>
          <a:p>
            <a:pPr marL="0" indent="0" algn="ctr">
              <a:buNone/>
            </a:pPr>
            <a:r>
              <a:rPr lang="en-US" dirty="0"/>
              <a:t>For feedback or questions about Influenza or COVID-19 Reports, please contact Staff Epidemiologist, Anna Garrett at </a:t>
            </a:r>
            <a:r>
              <a:rPr lang="en-US" dirty="0">
                <a:hlinkClick r:id="rId2"/>
              </a:rPr>
              <a:t>agarrett@usetinc.org</a:t>
            </a:r>
            <a:r>
              <a:rPr lang="en-US" dirty="0"/>
              <a:t> </a:t>
            </a:r>
          </a:p>
          <a:p>
            <a:endParaRPr lang="en-US" dirty="0"/>
          </a:p>
          <a:p>
            <a:pPr marL="0" indent="0" algn="ctr">
              <a:buNone/>
            </a:pPr>
            <a:r>
              <a:rPr lang="en-US" dirty="0"/>
              <a:t>Thank You!</a:t>
            </a:r>
          </a:p>
          <a:p>
            <a:endParaRPr lang="en-US" dirty="0"/>
          </a:p>
        </p:txBody>
      </p:sp>
    </p:spTree>
    <p:extLst>
      <p:ext uri="{BB962C8B-B14F-4D97-AF65-F5344CB8AC3E}">
        <p14:creationId xmlns:p14="http://schemas.microsoft.com/office/powerpoint/2010/main" val="2894233301"/>
      </p:ext>
    </p:extLst>
  </p:cSld>
  <p:clrMapOvr>
    <a:masterClrMapping/>
  </p:clrMapOvr>
</p:sld>
</file>

<file path=ppt/theme/theme1.xml><?xml version="1.0" encoding="utf-8"?>
<a:theme xmlns:a="http://schemas.openxmlformats.org/drawingml/2006/main" name="USET ID ECH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ET ID ECHO" id="{58CA7B22-5B73-470F-86F9-CC8E17FA7021}" vid="{6B09E75D-C63E-4819-9FAD-62A5A3A40A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USET ID ECHO</Template>
  <TotalTime>242</TotalTime>
  <Words>628</Words>
  <Application>Microsoft Office PowerPoint</Application>
  <PresentationFormat>Widescreen</PresentationFormat>
  <Paragraphs>65</Paragraphs>
  <Slides>21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USET ID ECHO</vt:lpstr>
      <vt:lpstr>USET Infectious Disease ECHO</vt:lpstr>
      <vt:lpstr>USET TEC Epidemiology Update: COVID-19</vt:lpstr>
      <vt:lpstr>USET COVID-19 Surveillance and Vaccination Reports</vt:lpstr>
      <vt:lpstr>Nashville Area COVID-19 Epidemiology </vt:lpstr>
      <vt:lpstr>CDC Nowcast Variants as of 1/14/2023</vt:lpstr>
      <vt:lpstr>CDC COVID-19 Community Levels in USET States</vt:lpstr>
      <vt:lpstr>USA Community Levels as of 1/13/2023</vt:lpstr>
      <vt:lpstr>CDC COVID-19 National Wastewater Surveillance</vt:lpstr>
      <vt:lpstr>COVID-19 Hospital Admissions</vt:lpstr>
      <vt:lpstr>COVID-19 Vaccination Data</vt:lpstr>
      <vt:lpstr>COVID-19 Vaccination Data</vt:lpstr>
      <vt:lpstr>COVID-19 Vaccination Data</vt:lpstr>
      <vt:lpstr>Data Sources: CDC COVID-19 Websites</vt:lpstr>
      <vt:lpstr>USET TEC Epidemiology Update: Influenza</vt:lpstr>
      <vt:lpstr>USET Influenza Surveillance and Vaccination Report</vt:lpstr>
      <vt:lpstr>General Information- Biweekly Report</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USET Infectious Disease ECHO</dc:title>
  <dc:creator>Anna Garrett</dc:creator>
  <cp:lastModifiedBy>Anna Garrett</cp:lastModifiedBy>
  <cp:revision>2</cp:revision>
  <dcterms:created xsi:type="dcterms:W3CDTF">2023-01-17T16:26:23Z</dcterms:created>
  <dcterms:modified xsi:type="dcterms:W3CDTF">2023-01-19T15:23:22Z</dcterms:modified>
</cp:coreProperties>
</file>